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06" r:id="rId4"/>
  </p:sldMasterIdLst>
  <p:notesMasterIdLst>
    <p:notesMasterId r:id="rId42"/>
  </p:notesMasterIdLst>
  <p:handoutMasterIdLst>
    <p:handoutMasterId r:id="rId43"/>
  </p:handoutMasterIdLst>
  <p:sldIdLst>
    <p:sldId id="260" r:id="rId5"/>
    <p:sldId id="269" r:id="rId6"/>
    <p:sldId id="304" r:id="rId7"/>
    <p:sldId id="256" r:id="rId8"/>
    <p:sldId id="266" r:id="rId9"/>
    <p:sldId id="270" r:id="rId10"/>
    <p:sldId id="290" r:id="rId11"/>
    <p:sldId id="272" r:id="rId12"/>
    <p:sldId id="273" r:id="rId13"/>
    <p:sldId id="274" r:id="rId14"/>
    <p:sldId id="276" r:id="rId15"/>
    <p:sldId id="277" r:id="rId16"/>
    <p:sldId id="296" r:id="rId17"/>
    <p:sldId id="295" r:id="rId18"/>
    <p:sldId id="301" r:id="rId19"/>
    <p:sldId id="280" r:id="rId20"/>
    <p:sldId id="306" r:id="rId21"/>
    <p:sldId id="284" r:id="rId22"/>
    <p:sldId id="279" r:id="rId23"/>
    <p:sldId id="298" r:id="rId24"/>
    <p:sldId id="278" r:id="rId25"/>
    <p:sldId id="291" r:id="rId26"/>
    <p:sldId id="293" r:id="rId27"/>
    <p:sldId id="297" r:id="rId28"/>
    <p:sldId id="302" r:id="rId29"/>
    <p:sldId id="308" r:id="rId30"/>
    <p:sldId id="307" r:id="rId31"/>
    <p:sldId id="309" r:id="rId32"/>
    <p:sldId id="299" r:id="rId33"/>
    <p:sldId id="300" r:id="rId34"/>
    <p:sldId id="303" r:id="rId35"/>
    <p:sldId id="275" r:id="rId36"/>
    <p:sldId id="265" r:id="rId37"/>
    <p:sldId id="305" r:id="rId38"/>
    <p:sldId id="282" r:id="rId39"/>
    <p:sldId id="281" r:id="rId40"/>
    <p:sldId id="283" r:id="rId41"/>
  </p:sldIdLst>
  <p:sldSz cx="9144000" cy="6858000" type="screen4x3"/>
  <p:notesSz cx="6888163" cy="10020300"/>
  <p:embeddedFontLst>
    <p:embeddedFont>
      <p:font typeface="Ebrima" panose="02000000000000000000" pitchFamily="2" charset="0"/>
      <p:regular r:id="rId44"/>
      <p:bold r:id="rId45"/>
    </p:embeddedFont>
    <p:embeddedFont>
      <p:font typeface="Meiryo UI" panose="020B0604030504040204" pitchFamily="50" charset="-128"/>
      <p:regular r:id="rId46"/>
      <p:bold r:id="rId47"/>
      <p:italic r:id="rId48"/>
      <p:boldItalic r:id="rId49"/>
    </p:embeddedFont>
    <p:embeddedFont>
      <p:font typeface="HG丸ｺﾞｼｯｸM-PRO" panose="020F0600000000000000" pitchFamily="50" charset="-128"/>
      <p:regular r:id="rId50"/>
    </p:embeddedFont>
    <p:embeddedFont>
      <p:font typeface="BIZ UDPゴシック" panose="020B0400000000000000" pitchFamily="50" charset="-128"/>
      <p:regular r:id="rId51"/>
      <p:bold r:id="rId52"/>
    </p:embeddedFont>
    <p:embeddedFont>
      <p:font typeface="BIZ UDP明朝 Medium" panose="02020500000000000000" pitchFamily="18" charset="-128"/>
      <p:regular r:id="rId53"/>
    </p:embeddedFont>
    <p:embeddedFont>
      <p:font typeface="Tw Cen MT" panose="020B0602020104020603" pitchFamily="34"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6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CC3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48708" autoAdjust="0"/>
  </p:normalViewPr>
  <p:slideViewPr>
    <p:cSldViewPr snapToGrid="0">
      <p:cViewPr varScale="1">
        <p:scale>
          <a:sx n="33" d="100"/>
          <a:sy n="33" d="100"/>
        </p:scale>
        <p:origin x="144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058"/>
    </p:cViewPr>
  </p:sorterViewPr>
  <p:notesViewPr>
    <p:cSldViewPr snapToGrid="0">
      <p:cViewPr varScale="1">
        <p:scale>
          <a:sx n="51" d="100"/>
          <a:sy n="51" d="100"/>
        </p:scale>
        <p:origin x="2964" y="84"/>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05/8/layout/cycle2" loCatId="cycle" qsTypeId="urn:microsoft.com/office/officeart/2005/8/quickstyle/3d3" qsCatId="3D" csTypeId="urn:microsoft.com/office/officeart/2005/8/colors/colorful5" csCatId="colorful" phldr="1"/>
      <dgm:spPr/>
      <dgm:t>
        <a:bodyPr/>
        <a:lstStyle/>
        <a:p>
          <a:endParaRPr kumimoji="1" lang="ja-JP" altLang="en-US"/>
        </a:p>
      </dgm:t>
    </dgm:pt>
    <dgm:pt modelId="{4AF52931-E4CA-4429-AACB-B8747CDB2409}">
      <dgm:prSet phldrT="[Text]" custT="1"/>
      <dgm:spPr/>
      <dgm:t>
        <a:bodyPr rtlCol="0"/>
        <a:lstStyle/>
        <a:p>
          <a:pPr rtl="0">
            <a:defRPr cap="all"/>
          </a:pPr>
          <a:r>
            <a:rPr lang="ja-JP" altLang="en-US" sz="4800" b="1" baseline="0" noProof="0" dirty="0">
              <a:latin typeface="BIZ UDP明朝 Medium" panose="02020500000000000000" pitchFamily="18" charset="-128"/>
              <a:ea typeface="BIZ UDP明朝 Medium" panose="02020500000000000000" pitchFamily="18" charset="-128"/>
            </a:rPr>
            <a:t>仮説</a:t>
          </a:r>
        </a:p>
      </dgm:t>
    </dgm:pt>
    <dgm:pt modelId="{67B2FC97-2FAE-4EFE-9DEE-E4216C657F35}" type="parTrans" cxnId="{F82329C8-C3B2-4E9B-9033-528488D72705}">
      <dgm:prSet/>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D86AF01C-9CBC-41F8-9354-48CD82BDFDC9}" type="sibTrans" cxnId="{F82329C8-C3B2-4E9B-9033-528488D72705}">
      <dgm:prSet custT="1"/>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81BEB84D-9A77-49C6-9301-B3359FCAC75F}">
      <dgm:prSet phldrT="[Text]" custT="1"/>
      <dgm:spPr/>
      <dgm:t>
        <a:bodyPr rtlCol="0"/>
        <a:lstStyle/>
        <a:p>
          <a:pPr rtl="0">
            <a:defRPr cap="all"/>
          </a:pPr>
          <a:r>
            <a:rPr lang="ja-JP" altLang="en-US" sz="4800" b="1" baseline="0" noProof="0">
              <a:latin typeface="BIZ UDP明朝 Medium" panose="02020500000000000000" pitchFamily="18" charset="-128"/>
              <a:ea typeface="BIZ UDP明朝 Medium" panose="02020500000000000000" pitchFamily="18" charset="-128"/>
            </a:rPr>
            <a:t>実験</a:t>
          </a:r>
          <a:endParaRPr lang="ja-JP" altLang="en-US" sz="4800" b="1" baseline="0" noProof="0" dirty="0">
            <a:latin typeface="BIZ UDP明朝 Medium" panose="02020500000000000000" pitchFamily="18" charset="-128"/>
            <a:ea typeface="BIZ UDP明朝 Medium" panose="02020500000000000000" pitchFamily="18" charset="-128"/>
          </a:endParaRPr>
        </a:p>
      </dgm:t>
    </dgm:pt>
    <dgm:pt modelId="{AE4D0D43-0332-4F79-8D35-BCD8C10758AE}" type="parTrans" cxnId="{420EF6C4-7321-43BE-A2FC-253606B1E06A}">
      <dgm:prSet/>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5D260F18-25D2-4074-87F1-7E78DDA61C58}" type="sibTrans" cxnId="{420EF6C4-7321-43BE-A2FC-253606B1E06A}">
      <dgm:prSet custT="1"/>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BFF9359E-E9B1-4B73-BACC-2C7988765B16}">
      <dgm:prSet phldrT="[Text]" custT="1"/>
      <dgm:spPr/>
      <dgm:t>
        <a:bodyPr rtlCol="0"/>
        <a:lstStyle/>
        <a:p>
          <a:pPr rtl="0">
            <a:defRPr cap="all"/>
          </a:pPr>
          <a:r>
            <a:rPr lang="ja-JP" altLang="en-US" sz="4800" b="1" baseline="0" noProof="0">
              <a:latin typeface="BIZ UDP明朝 Medium" panose="02020500000000000000" pitchFamily="18" charset="-128"/>
              <a:ea typeface="BIZ UDP明朝 Medium" panose="02020500000000000000" pitchFamily="18" charset="-128"/>
            </a:rPr>
            <a:t>結果</a:t>
          </a:r>
          <a:endParaRPr lang="ja-JP" altLang="en-US" sz="4800" b="1" baseline="0" noProof="0" dirty="0">
            <a:latin typeface="BIZ UDP明朝 Medium" panose="02020500000000000000" pitchFamily="18" charset="-128"/>
            <a:ea typeface="BIZ UDP明朝 Medium" panose="02020500000000000000" pitchFamily="18" charset="-128"/>
          </a:endParaRPr>
        </a:p>
      </dgm:t>
    </dgm:pt>
    <dgm:pt modelId="{6E0A40FA-1B79-4089-8B9A-3BA22865FE4E}" type="parTrans" cxnId="{516EC545-1971-48B3-978C-4756FCDCCFD9}">
      <dgm:prSet/>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1CEF1965-C516-4C44-BAE3-2FA3F5116930}" type="sibTrans" cxnId="{516EC545-1971-48B3-978C-4756FCDCCFD9}">
      <dgm:prSet custT="1"/>
      <dgm:spPr/>
      <dgm:t>
        <a:bodyPr rtlCol="0"/>
        <a:lstStyle/>
        <a:p>
          <a:pPr rtl="0"/>
          <a:endParaRPr lang="ja-JP" altLang="en-US" sz="4800" b="1" baseline="0" noProof="0" dirty="0">
            <a:solidFill>
              <a:schemeClr val="tx1"/>
            </a:solidFill>
            <a:latin typeface="Meiryo UI" panose="020B0604030504040204" pitchFamily="50" charset="-128"/>
            <a:ea typeface="Meiryo UI" panose="020B0604030504040204" pitchFamily="50" charset="-128"/>
          </a:endParaRPr>
        </a:p>
      </dgm:t>
    </dgm:pt>
    <dgm:pt modelId="{6B807BC3-24BF-46F5-BA60-1081AD1E3BD5}">
      <dgm:prSet phldrT="[Text]" custT="1"/>
      <dgm:spPr/>
      <dgm:t>
        <a:bodyPr rtlCol="0"/>
        <a:lstStyle/>
        <a:p>
          <a:pPr rtl="0">
            <a:defRPr cap="all"/>
          </a:pPr>
          <a:r>
            <a:rPr lang="ja-JP" altLang="en-US" sz="4800" b="1" baseline="0" noProof="0">
              <a:latin typeface="BIZ UDP明朝 Medium" panose="02020500000000000000" pitchFamily="18" charset="-128"/>
              <a:ea typeface="BIZ UDP明朝 Medium" panose="02020500000000000000" pitchFamily="18" charset="-128"/>
            </a:rPr>
            <a:t>改善</a:t>
          </a:r>
          <a:endParaRPr lang="ja-JP" altLang="en-US" sz="4800" b="1" baseline="0" noProof="0" dirty="0">
            <a:latin typeface="BIZ UDP明朝 Medium" panose="02020500000000000000" pitchFamily="18" charset="-128"/>
            <a:ea typeface="BIZ UDP明朝 Medium" panose="02020500000000000000" pitchFamily="18" charset="-128"/>
          </a:endParaRPr>
        </a:p>
      </dgm:t>
    </dgm:pt>
    <dgm:pt modelId="{E602420A-73AD-4461-861D-4964A4A19109}" type="parTrans" cxnId="{27358701-EBB6-4E5C-B634-4FFDFE158E62}">
      <dgm:prSet/>
      <dgm:spPr/>
      <dgm:t>
        <a:bodyPr/>
        <a:lstStyle/>
        <a:p>
          <a:endParaRPr kumimoji="1" lang="ja-JP" altLang="en-US" sz="4800"/>
        </a:p>
      </dgm:t>
    </dgm:pt>
    <dgm:pt modelId="{E7F15EE6-B67A-425B-967F-404B2AE327D0}" type="sibTrans" cxnId="{27358701-EBB6-4E5C-B634-4FFDFE158E62}">
      <dgm:prSet custT="1"/>
      <dgm:spPr/>
      <dgm:t>
        <a:bodyPr/>
        <a:lstStyle/>
        <a:p>
          <a:endParaRPr kumimoji="1" lang="ja-JP" altLang="en-US" sz="4800"/>
        </a:p>
      </dgm:t>
    </dgm:pt>
    <dgm:pt modelId="{CFF0578C-D7F7-460F-9A5B-2648300DC722}" type="pres">
      <dgm:prSet presAssocID="{C7720856-93F0-4CC7-B7FD-2466914A11D4}" presName="cycle" presStyleCnt="0">
        <dgm:presLayoutVars>
          <dgm:dir/>
          <dgm:resizeHandles val="exact"/>
        </dgm:presLayoutVars>
      </dgm:prSet>
      <dgm:spPr/>
      <dgm:t>
        <a:bodyPr/>
        <a:lstStyle/>
        <a:p>
          <a:endParaRPr kumimoji="1" lang="ja-JP" altLang="en-US"/>
        </a:p>
      </dgm:t>
    </dgm:pt>
    <dgm:pt modelId="{8B117542-81F1-4B92-82EC-908599DD2023}" type="pres">
      <dgm:prSet presAssocID="{4AF52931-E4CA-4429-AACB-B8747CDB2409}" presName="node" presStyleLbl="node1" presStyleIdx="0" presStyleCnt="4">
        <dgm:presLayoutVars>
          <dgm:bulletEnabled val="1"/>
        </dgm:presLayoutVars>
      </dgm:prSet>
      <dgm:spPr/>
      <dgm:t>
        <a:bodyPr/>
        <a:lstStyle/>
        <a:p>
          <a:endParaRPr kumimoji="1" lang="ja-JP" altLang="en-US"/>
        </a:p>
      </dgm:t>
    </dgm:pt>
    <dgm:pt modelId="{67719278-2171-45C5-8BB2-FABF7B5A3B82}" type="pres">
      <dgm:prSet presAssocID="{D86AF01C-9CBC-41F8-9354-48CD82BDFDC9}" presName="sibTrans" presStyleLbl="sibTrans2D1" presStyleIdx="0" presStyleCnt="4"/>
      <dgm:spPr/>
      <dgm:t>
        <a:bodyPr/>
        <a:lstStyle/>
        <a:p>
          <a:endParaRPr kumimoji="1" lang="ja-JP" altLang="en-US"/>
        </a:p>
      </dgm:t>
    </dgm:pt>
    <dgm:pt modelId="{53536233-896B-4CD6-A80D-AA07A5344EF9}" type="pres">
      <dgm:prSet presAssocID="{D86AF01C-9CBC-41F8-9354-48CD82BDFDC9}" presName="connectorText" presStyleLbl="sibTrans2D1" presStyleIdx="0" presStyleCnt="4"/>
      <dgm:spPr/>
      <dgm:t>
        <a:bodyPr/>
        <a:lstStyle/>
        <a:p>
          <a:endParaRPr kumimoji="1" lang="ja-JP" altLang="en-US"/>
        </a:p>
      </dgm:t>
    </dgm:pt>
    <dgm:pt modelId="{12634DEF-EB28-4610-9B13-DE68830D508A}" type="pres">
      <dgm:prSet presAssocID="{81BEB84D-9A77-49C6-9301-B3359FCAC75F}" presName="node" presStyleLbl="node1" presStyleIdx="1" presStyleCnt="4">
        <dgm:presLayoutVars>
          <dgm:bulletEnabled val="1"/>
        </dgm:presLayoutVars>
      </dgm:prSet>
      <dgm:spPr/>
      <dgm:t>
        <a:bodyPr/>
        <a:lstStyle/>
        <a:p>
          <a:endParaRPr kumimoji="1" lang="ja-JP" altLang="en-US"/>
        </a:p>
      </dgm:t>
    </dgm:pt>
    <dgm:pt modelId="{451E4303-6F5A-46C2-8C5B-2FE1AE9ACF6C}" type="pres">
      <dgm:prSet presAssocID="{5D260F18-25D2-4074-87F1-7E78DDA61C58}" presName="sibTrans" presStyleLbl="sibTrans2D1" presStyleIdx="1" presStyleCnt="4"/>
      <dgm:spPr/>
      <dgm:t>
        <a:bodyPr/>
        <a:lstStyle/>
        <a:p>
          <a:endParaRPr kumimoji="1" lang="ja-JP" altLang="en-US"/>
        </a:p>
      </dgm:t>
    </dgm:pt>
    <dgm:pt modelId="{6D33CD08-0864-4178-A749-D36E082CFD38}" type="pres">
      <dgm:prSet presAssocID="{5D260F18-25D2-4074-87F1-7E78DDA61C58}" presName="connectorText" presStyleLbl="sibTrans2D1" presStyleIdx="1" presStyleCnt="4"/>
      <dgm:spPr/>
      <dgm:t>
        <a:bodyPr/>
        <a:lstStyle/>
        <a:p>
          <a:endParaRPr kumimoji="1" lang="ja-JP" altLang="en-US"/>
        </a:p>
      </dgm:t>
    </dgm:pt>
    <dgm:pt modelId="{50F60CD2-A400-4158-B8EA-358853D7B1C9}" type="pres">
      <dgm:prSet presAssocID="{BFF9359E-E9B1-4B73-BACC-2C7988765B16}" presName="node" presStyleLbl="node1" presStyleIdx="2" presStyleCnt="4">
        <dgm:presLayoutVars>
          <dgm:bulletEnabled val="1"/>
        </dgm:presLayoutVars>
      </dgm:prSet>
      <dgm:spPr/>
      <dgm:t>
        <a:bodyPr/>
        <a:lstStyle/>
        <a:p>
          <a:endParaRPr kumimoji="1" lang="ja-JP" altLang="en-US"/>
        </a:p>
      </dgm:t>
    </dgm:pt>
    <dgm:pt modelId="{D0B7038B-092B-4802-840E-2BFF28F2E64A}" type="pres">
      <dgm:prSet presAssocID="{1CEF1965-C516-4C44-BAE3-2FA3F5116930}" presName="sibTrans" presStyleLbl="sibTrans2D1" presStyleIdx="2" presStyleCnt="4"/>
      <dgm:spPr/>
      <dgm:t>
        <a:bodyPr/>
        <a:lstStyle/>
        <a:p>
          <a:endParaRPr kumimoji="1" lang="ja-JP" altLang="en-US"/>
        </a:p>
      </dgm:t>
    </dgm:pt>
    <dgm:pt modelId="{CE36E7EA-50B1-499B-83FF-3F87779BA0A2}" type="pres">
      <dgm:prSet presAssocID="{1CEF1965-C516-4C44-BAE3-2FA3F5116930}" presName="connectorText" presStyleLbl="sibTrans2D1" presStyleIdx="2" presStyleCnt="4"/>
      <dgm:spPr/>
      <dgm:t>
        <a:bodyPr/>
        <a:lstStyle/>
        <a:p>
          <a:endParaRPr kumimoji="1" lang="ja-JP" altLang="en-US"/>
        </a:p>
      </dgm:t>
    </dgm:pt>
    <dgm:pt modelId="{83F11CBA-4E50-4714-8FD4-FA091B675E2D}" type="pres">
      <dgm:prSet presAssocID="{6B807BC3-24BF-46F5-BA60-1081AD1E3BD5}" presName="node" presStyleLbl="node1" presStyleIdx="3" presStyleCnt="4">
        <dgm:presLayoutVars>
          <dgm:bulletEnabled val="1"/>
        </dgm:presLayoutVars>
      </dgm:prSet>
      <dgm:spPr/>
      <dgm:t>
        <a:bodyPr/>
        <a:lstStyle/>
        <a:p>
          <a:endParaRPr kumimoji="1" lang="ja-JP" altLang="en-US"/>
        </a:p>
      </dgm:t>
    </dgm:pt>
    <dgm:pt modelId="{795C2FFE-D82C-438A-81ED-A16D25A1780D}" type="pres">
      <dgm:prSet presAssocID="{E7F15EE6-B67A-425B-967F-404B2AE327D0}" presName="sibTrans" presStyleLbl="sibTrans2D1" presStyleIdx="3" presStyleCnt="4"/>
      <dgm:spPr/>
      <dgm:t>
        <a:bodyPr/>
        <a:lstStyle/>
        <a:p>
          <a:endParaRPr kumimoji="1" lang="ja-JP" altLang="en-US"/>
        </a:p>
      </dgm:t>
    </dgm:pt>
    <dgm:pt modelId="{40C70C83-8C46-47FF-B3AA-9277FBFDA8EF}" type="pres">
      <dgm:prSet presAssocID="{E7F15EE6-B67A-425B-967F-404B2AE327D0}" presName="connectorText" presStyleLbl="sibTrans2D1" presStyleIdx="3" presStyleCnt="4"/>
      <dgm:spPr/>
      <dgm:t>
        <a:bodyPr/>
        <a:lstStyle/>
        <a:p>
          <a:endParaRPr kumimoji="1" lang="ja-JP" altLang="en-US"/>
        </a:p>
      </dgm:t>
    </dgm:pt>
  </dgm:ptLst>
  <dgm:cxnLst>
    <dgm:cxn modelId="{A1A031E7-A00E-44B1-A212-67C595705CD6}" type="presOf" srcId="{BFF9359E-E9B1-4B73-BACC-2C7988765B16}" destId="{50F60CD2-A400-4158-B8EA-358853D7B1C9}" srcOrd="0" destOrd="0" presId="urn:microsoft.com/office/officeart/2005/8/layout/cycle2"/>
    <dgm:cxn modelId="{FF3D82D2-C4A7-4774-8B1C-248DC3678276}" type="presOf" srcId="{C7720856-93F0-4CC7-B7FD-2466914A11D4}" destId="{CFF0578C-D7F7-460F-9A5B-2648300DC722}" srcOrd="0" destOrd="0" presId="urn:microsoft.com/office/officeart/2005/8/layout/cycle2"/>
    <dgm:cxn modelId="{420EF6C4-7321-43BE-A2FC-253606B1E06A}" srcId="{C7720856-93F0-4CC7-B7FD-2466914A11D4}" destId="{81BEB84D-9A77-49C6-9301-B3359FCAC75F}" srcOrd="1" destOrd="0" parTransId="{AE4D0D43-0332-4F79-8D35-BCD8C10758AE}" sibTransId="{5D260F18-25D2-4074-87F1-7E78DDA61C58}"/>
    <dgm:cxn modelId="{97371ABD-A918-4AEC-AD4C-70A9070B734E}" type="presOf" srcId="{4AF52931-E4CA-4429-AACB-B8747CDB2409}" destId="{8B117542-81F1-4B92-82EC-908599DD2023}" srcOrd="0" destOrd="0" presId="urn:microsoft.com/office/officeart/2005/8/layout/cycle2"/>
    <dgm:cxn modelId="{515E966E-CE38-4F9F-A125-D1319673C2F3}" type="presOf" srcId="{6B807BC3-24BF-46F5-BA60-1081AD1E3BD5}" destId="{83F11CBA-4E50-4714-8FD4-FA091B675E2D}" srcOrd="0" destOrd="0" presId="urn:microsoft.com/office/officeart/2005/8/layout/cycle2"/>
    <dgm:cxn modelId="{7466416B-E824-452D-A18C-A78C6ED4B361}" type="presOf" srcId="{E7F15EE6-B67A-425B-967F-404B2AE327D0}" destId="{795C2FFE-D82C-438A-81ED-A16D25A1780D}" srcOrd="0" destOrd="0" presId="urn:microsoft.com/office/officeart/2005/8/layout/cycle2"/>
    <dgm:cxn modelId="{27358701-EBB6-4E5C-B634-4FFDFE158E62}" srcId="{C7720856-93F0-4CC7-B7FD-2466914A11D4}" destId="{6B807BC3-24BF-46F5-BA60-1081AD1E3BD5}" srcOrd="3" destOrd="0" parTransId="{E602420A-73AD-4461-861D-4964A4A19109}" sibTransId="{E7F15EE6-B67A-425B-967F-404B2AE327D0}"/>
    <dgm:cxn modelId="{516EC545-1971-48B3-978C-4756FCDCCFD9}" srcId="{C7720856-93F0-4CC7-B7FD-2466914A11D4}" destId="{BFF9359E-E9B1-4B73-BACC-2C7988765B16}" srcOrd="2" destOrd="0" parTransId="{6E0A40FA-1B79-4089-8B9A-3BA22865FE4E}" sibTransId="{1CEF1965-C516-4C44-BAE3-2FA3F5116930}"/>
    <dgm:cxn modelId="{240427CE-5503-4507-9AAB-5AAB0CA5D52B}" type="presOf" srcId="{1CEF1965-C516-4C44-BAE3-2FA3F5116930}" destId="{D0B7038B-092B-4802-840E-2BFF28F2E64A}" srcOrd="0" destOrd="0" presId="urn:microsoft.com/office/officeart/2005/8/layout/cycle2"/>
    <dgm:cxn modelId="{56C92372-A108-498D-9874-AC1A6826DA72}" type="presOf" srcId="{D86AF01C-9CBC-41F8-9354-48CD82BDFDC9}" destId="{53536233-896B-4CD6-A80D-AA07A5344EF9}" srcOrd="1" destOrd="0" presId="urn:microsoft.com/office/officeart/2005/8/layout/cycle2"/>
    <dgm:cxn modelId="{EED47825-64DE-4FF4-BCE1-560F4408EBB4}" type="presOf" srcId="{5D260F18-25D2-4074-87F1-7E78DDA61C58}" destId="{6D33CD08-0864-4178-A749-D36E082CFD38}" srcOrd="1" destOrd="0" presId="urn:microsoft.com/office/officeart/2005/8/layout/cycle2"/>
    <dgm:cxn modelId="{6FF33332-DDAB-48AD-9B79-B062E942A55C}" type="presOf" srcId="{1CEF1965-C516-4C44-BAE3-2FA3F5116930}" destId="{CE36E7EA-50B1-499B-83FF-3F87779BA0A2}" srcOrd="1" destOrd="0" presId="urn:microsoft.com/office/officeart/2005/8/layout/cycle2"/>
    <dgm:cxn modelId="{7E86857E-526C-4D85-A2E5-3C8D05F48364}" type="presOf" srcId="{D86AF01C-9CBC-41F8-9354-48CD82BDFDC9}" destId="{67719278-2171-45C5-8BB2-FABF7B5A3B82}" srcOrd="0" destOrd="0" presId="urn:microsoft.com/office/officeart/2005/8/layout/cycle2"/>
    <dgm:cxn modelId="{CB0CD716-BE90-4C78-91C1-59C04F4FDB51}" type="presOf" srcId="{81BEB84D-9A77-49C6-9301-B3359FCAC75F}" destId="{12634DEF-EB28-4610-9B13-DE68830D508A}" srcOrd="0" destOrd="0" presId="urn:microsoft.com/office/officeart/2005/8/layout/cycle2"/>
    <dgm:cxn modelId="{F82329C8-C3B2-4E9B-9033-528488D72705}" srcId="{C7720856-93F0-4CC7-B7FD-2466914A11D4}" destId="{4AF52931-E4CA-4429-AACB-B8747CDB2409}" srcOrd="0" destOrd="0" parTransId="{67B2FC97-2FAE-4EFE-9DEE-E4216C657F35}" sibTransId="{D86AF01C-9CBC-41F8-9354-48CD82BDFDC9}"/>
    <dgm:cxn modelId="{A0728000-2279-4A19-A82D-A826DB9B36C1}" type="presOf" srcId="{5D260F18-25D2-4074-87F1-7E78DDA61C58}" destId="{451E4303-6F5A-46C2-8C5B-2FE1AE9ACF6C}" srcOrd="0" destOrd="0" presId="urn:microsoft.com/office/officeart/2005/8/layout/cycle2"/>
    <dgm:cxn modelId="{14E8BB76-AEAF-4C07-B2A7-65613DA6C46B}" type="presOf" srcId="{E7F15EE6-B67A-425B-967F-404B2AE327D0}" destId="{40C70C83-8C46-47FF-B3AA-9277FBFDA8EF}" srcOrd="1" destOrd="0" presId="urn:microsoft.com/office/officeart/2005/8/layout/cycle2"/>
    <dgm:cxn modelId="{0E34F841-E9AD-4604-92E3-557E9A2E2DC8}" type="presParOf" srcId="{CFF0578C-D7F7-460F-9A5B-2648300DC722}" destId="{8B117542-81F1-4B92-82EC-908599DD2023}" srcOrd="0" destOrd="0" presId="urn:microsoft.com/office/officeart/2005/8/layout/cycle2"/>
    <dgm:cxn modelId="{E4519218-3D53-4F8D-8C4F-0C0DA02BAB8B}" type="presParOf" srcId="{CFF0578C-D7F7-460F-9A5B-2648300DC722}" destId="{67719278-2171-45C5-8BB2-FABF7B5A3B82}" srcOrd="1" destOrd="0" presId="urn:microsoft.com/office/officeart/2005/8/layout/cycle2"/>
    <dgm:cxn modelId="{3E9D4B5F-9CEF-4D23-88C4-5FF4FF3269E0}" type="presParOf" srcId="{67719278-2171-45C5-8BB2-FABF7B5A3B82}" destId="{53536233-896B-4CD6-A80D-AA07A5344EF9}" srcOrd="0" destOrd="0" presId="urn:microsoft.com/office/officeart/2005/8/layout/cycle2"/>
    <dgm:cxn modelId="{1241BBAC-69D4-456F-9605-0D846A59B72A}" type="presParOf" srcId="{CFF0578C-D7F7-460F-9A5B-2648300DC722}" destId="{12634DEF-EB28-4610-9B13-DE68830D508A}" srcOrd="2" destOrd="0" presId="urn:microsoft.com/office/officeart/2005/8/layout/cycle2"/>
    <dgm:cxn modelId="{5F1D60F0-8BA8-41A8-AC7C-92C1066D1DDD}" type="presParOf" srcId="{CFF0578C-D7F7-460F-9A5B-2648300DC722}" destId="{451E4303-6F5A-46C2-8C5B-2FE1AE9ACF6C}" srcOrd="3" destOrd="0" presId="urn:microsoft.com/office/officeart/2005/8/layout/cycle2"/>
    <dgm:cxn modelId="{8A3E6818-6B35-49E0-86C2-A442762263F6}" type="presParOf" srcId="{451E4303-6F5A-46C2-8C5B-2FE1AE9ACF6C}" destId="{6D33CD08-0864-4178-A749-D36E082CFD38}" srcOrd="0" destOrd="0" presId="urn:microsoft.com/office/officeart/2005/8/layout/cycle2"/>
    <dgm:cxn modelId="{C0E34703-C6B3-4A5D-9892-6A00CCA18C50}" type="presParOf" srcId="{CFF0578C-D7F7-460F-9A5B-2648300DC722}" destId="{50F60CD2-A400-4158-B8EA-358853D7B1C9}" srcOrd="4" destOrd="0" presId="urn:microsoft.com/office/officeart/2005/8/layout/cycle2"/>
    <dgm:cxn modelId="{02F47AFD-15BA-4F2E-B4D5-8FD507D16485}" type="presParOf" srcId="{CFF0578C-D7F7-460F-9A5B-2648300DC722}" destId="{D0B7038B-092B-4802-840E-2BFF28F2E64A}" srcOrd="5" destOrd="0" presId="urn:microsoft.com/office/officeart/2005/8/layout/cycle2"/>
    <dgm:cxn modelId="{1C2BD235-BEAA-4000-B1CB-8E2C34346DC4}" type="presParOf" srcId="{D0B7038B-092B-4802-840E-2BFF28F2E64A}" destId="{CE36E7EA-50B1-499B-83FF-3F87779BA0A2}" srcOrd="0" destOrd="0" presId="urn:microsoft.com/office/officeart/2005/8/layout/cycle2"/>
    <dgm:cxn modelId="{1F264DF8-BDF5-4864-8CE6-88F482E17749}" type="presParOf" srcId="{CFF0578C-D7F7-460F-9A5B-2648300DC722}" destId="{83F11CBA-4E50-4714-8FD4-FA091B675E2D}" srcOrd="6" destOrd="0" presId="urn:microsoft.com/office/officeart/2005/8/layout/cycle2"/>
    <dgm:cxn modelId="{CFB1DB54-5875-496A-BFED-357A576371FF}" type="presParOf" srcId="{CFF0578C-D7F7-460F-9A5B-2648300DC722}" destId="{795C2FFE-D82C-438A-81ED-A16D25A1780D}" srcOrd="7" destOrd="0" presId="urn:microsoft.com/office/officeart/2005/8/layout/cycle2"/>
    <dgm:cxn modelId="{407A19DF-EE04-4065-A0F8-736D2FBB8D67}" type="presParOf" srcId="{795C2FFE-D82C-438A-81ED-A16D25A1780D}" destId="{40C70C83-8C46-47FF-B3AA-9277FBFDA8EF}"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17542-81F1-4B92-82EC-908599DD2023}">
      <dsp:nvSpPr>
        <dsp:cNvPr id="0" name=""/>
        <dsp:cNvSpPr/>
      </dsp:nvSpPr>
      <dsp:spPr>
        <a:xfrm>
          <a:off x="2297035" y="510"/>
          <a:ext cx="1531356" cy="1531356"/>
        </a:xfrm>
        <a:prstGeom prst="ellipse">
          <a:avLst/>
        </a:prstGeom>
        <a:solidFill>
          <a:schemeClr val="accent5">
            <a:hueOff val="0"/>
            <a:satOff val="0"/>
            <a:lumOff val="0"/>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rtlCol="0" anchor="ctr" anchorCtr="0">
          <a:noAutofit/>
        </a:bodyPr>
        <a:lstStyle/>
        <a:p>
          <a:pPr lvl="0" algn="ctr" defTabSz="2133600" rtl="0">
            <a:lnSpc>
              <a:spcPct val="90000"/>
            </a:lnSpc>
            <a:spcBef>
              <a:spcPct val="0"/>
            </a:spcBef>
            <a:spcAft>
              <a:spcPct val="35000"/>
            </a:spcAft>
            <a:defRPr cap="all"/>
          </a:pPr>
          <a:r>
            <a:rPr lang="ja-JP" altLang="en-US" sz="4800" b="1" kern="1200" baseline="0" noProof="0" dirty="0">
              <a:latin typeface="BIZ UDP明朝 Medium" panose="02020500000000000000" pitchFamily="18" charset="-128"/>
              <a:ea typeface="BIZ UDP明朝 Medium" panose="02020500000000000000" pitchFamily="18" charset="-128"/>
            </a:rPr>
            <a:t>仮説</a:t>
          </a:r>
        </a:p>
      </dsp:txBody>
      <dsp:txXfrm>
        <a:off x="2521297" y="224772"/>
        <a:ext cx="1082832" cy="1082832"/>
      </dsp:txXfrm>
    </dsp:sp>
    <dsp:sp modelId="{67719278-2171-45C5-8BB2-FABF7B5A3B82}">
      <dsp:nvSpPr>
        <dsp:cNvPr id="0" name=""/>
        <dsp:cNvSpPr/>
      </dsp:nvSpPr>
      <dsp:spPr>
        <a:xfrm rot="2700000">
          <a:off x="3663985" y="1312535"/>
          <a:ext cx="406983" cy="516832"/>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lvl="0" algn="ctr" defTabSz="2133600" rtl="0">
            <a:lnSpc>
              <a:spcPct val="90000"/>
            </a:lnSpc>
            <a:spcBef>
              <a:spcPct val="0"/>
            </a:spcBef>
            <a:spcAft>
              <a:spcPct val="35000"/>
            </a:spcAft>
          </a:pPr>
          <a:endParaRPr lang="ja-JP" altLang="en-US" sz="4800" b="1" kern="1200" baseline="0" noProof="0" dirty="0">
            <a:solidFill>
              <a:schemeClr val="tx1"/>
            </a:solidFill>
            <a:latin typeface="Meiryo UI" panose="020B0604030504040204" pitchFamily="50" charset="-128"/>
            <a:ea typeface="Meiryo UI" panose="020B0604030504040204" pitchFamily="50" charset="-128"/>
          </a:endParaRPr>
        </a:p>
      </dsp:txBody>
      <dsp:txXfrm>
        <a:off x="3681865" y="1372734"/>
        <a:ext cx="284888" cy="310100"/>
      </dsp:txXfrm>
    </dsp:sp>
    <dsp:sp modelId="{12634DEF-EB28-4610-9B13-DE68830D508A}">
      <dsp:nvSpPr>
        <dsp:cNvPr id="0" name=""/>
        <dsp:cNvSpPr/>
      </dsp:nvSpPr>
      <dsp:spPr>
        <a:xfrm>
          <a:off x="3922850" y="1626325"/>
          <a:ext cx="1531356" cy="1531356"/>
        </a:xfrm>
        <a:prstGeom prst="ellipse">
          <a:avLst/>
        </a:prstGeom>
        <a:solidFill>
          <a:schemeClr val="accent5">
            <a:hueOff val="5129271"/>
            <a:satOff val="-1832"/>
            <a:lumOff val="2942"/>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rtlCol="0" anchor="ctr" anchorCtr="0">
          <a:noAutofit/>
        </a:bodyPr>
        <a:lstStyle/>
        <a:p>
          <a:pPr lvl="0" algn="ctr" defTabSz="2133600" rtl="0">
            <a:lnSpc>
              <a:spcPct val="90000"/>
            </a:lnSpc>
            <a:spcBef>
              <a:spcPct val="0"/>
            </a:spcBef>
            <a:spcAft>
              <a:spcPct val="35000"/>
            </a:spcAft>
            <a:defRPr cap="all"/>
          </a:pPr>
          <a:r>
            <a:rPr lang="ja-JP" altLang="en-US" sz="4800" b="1" kern="1200" baseline="0" noProof="0">
              <a:latin typeface="BIZ UDP明朝 Medium" panose="02020500000000000000" pitchFamily="18" charset="-128"/>
              <a:ea typeface="BIZ UDP明朝 Medium" panose="02020500000000000000" pitchFamily="18" charset="-128"/>
            </a:rPr>
            <a:t>実験</a:t>
          </a:r>
          <a:endParaRPr lang="ja-JP" altLang="en-US" sz="4800" b="1" kern="1200" baseline="0" noProof="0" dirty="0">
            <a:latin typeface="BIZ UDP明朝 Medium" panose="02020500000000000000" pitchFamily="18" charset="-128"/>
            <a:ea typeface="BIZ UDP明朝 Medium" panose="02020500000000000000" pitchFamily="18" charset="-128"/>
          </a:endParaRPr>
        </a:p>
      </dsp:txBody>
      <dsp:txXfrm>
        <a:off x="4147112" y="1850587"/>
        <a:ext cx="1082832" cy="1082832"/>
      </dsp:txXfrm>
    </dsp:sp>
    <dsp:sp modelId="{451E4303-6F5A-46C2-8C5B-2FE1AE9ACF6C}">
      <dsp:nvSpPr>
        <dsp:cNvPr id="0" name=""/>
        <dsp:cNvSpPr/>
      </dsp:nvSpPr>
      <dsp:spPr>
        <a:xfrm rot="8100000">
          <a:off x="3680274" y="2938350"/>
          <a:ext cx="406983" cy="516832"/>
        </a:xfrm>
        <a:prstGeom prst="rightArrow">
          <a:avLst>
            <a:gd name="adj1" fmla="val 60000"/>
            <a:gd name="adj2" fmla="val 50000"/>
          </a:avLst>
        </a:prstGeom>
        <a:solidFill>
          <a:schemeClr val="accent5">
            <a:hueOff val="5129271"/>
            <a:satOff val="-1832"/>
            <a:lumOff val="294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lvl="0" algn="ctr" defTabSz="2133600" rtl="0">
            <a:lnSpc>
              <a:spcPct val="90000"/>
            </a:lnSpc>
            <a:spcBef>
              <a:spcPct val="0"/>
            </a:spcBef>
            <a:spcAft>
              <a:spcPct val="35000"/>
            </a:spcAft>
          </a:pPr>
          <a:endParaRPr lang="ja-JP" altLang="en-US" sz="4800" b="1" kern="1200" baseline="0" noProof="0" dirty="0">
            <a:solidFill>
              <a:schemeClr val="tx1"/>
            </a:solidFill>
            <a:latin typeface="Meiryo UI" panose="020B0604030504040204" pitchFamily="50" charset="-128"/>
            <a:ea typeface="Meiryo UI" panose="020B0604030504040204" pitchFamily="50" charset="-128"/>
          </a:endParaRPr>
        </a:p>
      </dsp:txBody>
      <dsp:txXfrm rot="10800000">
        <a:off x="3784489" y="2998549"/>
        <a:ext cx="284888" cy="310100"/>
      </dsp:txXfrm>
    </dsp:sp>
    <dsp:sp modelId="{50F60CD2-A400-4158-B8EA-358853D7B1C9}">
      <dsp:nvSpPr>
        <dsp:cNvPr id="0" name=""/>
        <dsp:cNvSpPr/>
      </dsp:nvSpPr>
      <dsp:spPr>
        <a:xfrm>
          <a:off x="2297035" y="3252140"/>
          <a:ext cx="1531356" cy="1531356"/>
        </a:xfrm>
        <a:prstGeom prst="ellipse">
          <a:avLst/>
        </a:prstGeom>
        <a:solidFill>
          <a:schemeClr val="accent5">
            <a:hueOff val="10258542"/>
            <a:satOff val="-3664"/>
            <a:lumOff val="5883"/>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rtlCol="0" anchor="ctr" anchorCtr="0">
          <a:noAutofit/>
        </a:bodyPr>
        <a:lstStyle/>
        <a:p>
          <a:pPr lvl="0" algn="ctr" defTabSz="2133600" rtl="0">
            <a:lnSpc>
              <a:spcPct val="90000"/>
            </a:lnSpc>
            <a:spcBef>
              <a:spcPct val="0"/>
            </a:spcBef>
            <a:spcAft>
              <a:spcPct val="35000"/>
            </a:spcAft>
            <a:defRPr cap="all"/>
          </a:pPr>
          <a:r>
            <a:rPr lang="ja-JP" altLang="en-US" sz="4800" b="1" kern="1200" baseline="0" noProof="0">
              <a:latin typeface="BIZ UDP明朝 Medium" panose="02020500000000000000" pitchFamily="18" charset="-128"/>
              <a:ea typeface="BIZ UDP明朝 Medium" panose="02020500000000000000" pitchFamily="18" charset="-128"/>
            </a:rPr>
            <a:t>結果</a:t>
          </a:r>
          <a:endParaRPr lang="ja-JP" altLang="en-US" sz="4800" b="1" kern="1200" baseline="0" noProof="0" dirty="0">
            <a:latin typeface="BIZ UDP明朝 Medium" panose="02020500000000000000" pitchFamily="18" charset="-128"/>
            <a:ea typeface="BIZ UDP明朝 Medium" panose="02020500000000000000" pitchFamily="18" charset="-128"/>
          </a:endParaRPr>
        </a:p>
      </dsp:txBody>
      <dsp:txXfrm>
        <a:off x="2521297" y="3476402"/>
        <a:ext cx="1082832" cy="1082832"/>
      </dsp:txXfrm>
    </dsp:sp>
    <dsp:sp modelId="{D0B7038B-092B-4802-840E-2BFF28F2E64A}">
      <dsp:nvSpPr>
        <dsp:cNvPr id="0" name=""/>
        <dsp:cNvSpPr/>
      </dsp:nvSpPr>
      <dsp:spPr>
        <a:xfrm rot="13500000">
          <a:off x="2054459" y="2954639"/>
          <a:ext cx="406983" cy="516832"/>
        </a:xfrm>
        <a:prstGeom prst="rightArrow">
          <a:avLst>
            <a:gd name="adj1" fmla="val 60000"/>
            <a:gd name="adj2" fmla="val 50000"/>
          </a:avLst>
        </a:prstGeom>
        <a:solidFill>
          <a:schemeClr val="accent5">
            <a:hueOff val="10258542"/>
            <a:satOff val="-3664"/>
            <a:lumOff val="58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lvl="0" algn="ctr" defTabSz="2133600" rtl="0">
            <a:lnSpc>
              <a:spcPct val="90000"/>
            </a:lnSpc>
            <a:spcBef>
              <a:spcPct val="0"/>
            </a:spcBef>
            <a:spcAft>
              <a:spcPct val="35000"/>
            </a:spcAft>
          </a:pPr>
          <a:endParaRPr lang="ja-JP" altLang="en-US" sz="4800" b="1" kern="1200" baseline="0" noProof="0" dirty="0">
            <a:solidFill>
              <a:schemeClr val="tx1"/>
            </a:solidFill>
            <a:latin typeface="Meiryo UI" panose="020B0604030504040204" pitchFamily="50" charset="-128"/>
            <a:ea typeface="Meiryo UI" panose="020B0604030504040204" pitchFamily="50" charset="-128"/>
          </a:endParaRPr>
        </a:p>
      </dsp:txBody>
      <dsp:txXfrm rot="10800000">
        <a:off x="2158674" y="3101172"/>
        <a:ext cx="284888" cy="310100"/>
      </dsp:txXfrm>
    </dsp:sp>
    <dsp:sp modelId="{83F11CBA-4E50-4714-8FD4-FA091B675E2D}">
      <dsp:nvSpPr>
        <dsp:cNvPr id="0" name=""/>
        <dsp:cNvSpPr/>
      </dsp:nvSpPr>
      <dsp:spPr>
        <a:xfrm>
          <a:off x="671220" y="1626325"/>
          <a:ext cx="1531356" cy="1531356"/>
        </a:xfrm>
        <a:prstGeom prst="ellipse">
          <a:avLst/>
        </a:prstGeom>
        <a:solidFill>
          <a:schemeClr val="accent5">
            <a:hueOff val="15387812"/>
            <a:satOff val="-5496"/>
            <a:lumOff val="8825"/>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rtlCol="0" anchor="ctr" anchorCtr="0">
          <a:noAutofit/>
        </a:bodyPr>
        <a:lstStyle/>
        <a:p>
          <a:pPr lvl="0" algn="ctr" defTabSz="2133600" rtl="0">
            <a:lnSpc>
              <a:spcPct val="90000"/>
            </a:lnSpc>
            <a:spcBef>
              <a:spcPct val="0"/>
            </a:spcBef>
            <a:spcAft>
              <a:spcPct val="35000"/>
            </a:spcAft>
            <a:defRPr cap="all"/>
          </a:pPr>
          <a:r>
            <a:rPr lang="ja-JP" altLang="en-US" sz="4800" b="1" kern="1200" baseline="0" noProof="0">
              <a:latin typeface="BIZ UDP明朝 Medium" panose="02020500000000000000" pitchFamily="18" charset="-128"/>
              <a:ea typeface="BIZ UDP明朝 Medium" panose="02020500000000000000" pitchFamily="18" charset="-128"/>
            </a:rPr>
            <a:t>改善</a:t>
          </a:r>
          <a:endParaRPr lang="ja-JP" altLang="en-US" sz="4800" b="1" kern="1200" baseline="0" noProof="0" dirty="0">
            <a:latin typeface="BIZ UDP明朝 Medium" panose="02020500000000000000" pitchFamily="18" charset="-128"/>
            <a:ea typeface="BIZ UDP明朝 Medium" panose="02020500000000000000" pitchFamily="18" charset="-128"/>
          </a:endParaRPr>
        </a:p>
      </dsp:txBody>
      <dsp:txXfrm>
        <a:off x="895482" y="1850587"/>
        <a:ext cx="1082832" cy="1082832"/>
      </dsp:txXfrm>
    </dsp:sp>
    <dsp:sp modelId="{795C2FFE-D82C-438A-81ED-A16D25A1780D}">
      <dsp:nvSpPr>
        <dsp:cNvPr id="0" name=""/>
        <dsp:cNvSpPr/>
      </dsp:nvSpPr>
      <dsp:spPr>
        <a:xfrm rot="18900000">
          <a:off x="2038170" y="1328824"/>
          <a:ext cx="406983" cy="516832"/>
        </a:xfrm>
        <a:prstGeom prst="rightArrow">
          <a:avLst>
            <a:gd name="adj1" fmla="val 60000"/>
            <a:gd name="adj2" fmla="val 50000"/>
          </a:avLst>
        </a:prstGeom>
        <a:solidFill>
          <a:schemeClr val="accent5">
            <a:hueOff val="15387812"/>
            <a:satOff val="-5496"/>
            <a:lumOff val="882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kumimoji="1" lang="ja-JP" altLang="en-US" sz="4800" kern="1200"/>
        </a:p>
      </dsp:txBody>
      <dsp:txXfrm>
        <a:off x="2056050" y="1475357"/>
        <a:ext cx="284888" cy="3101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7C8F906-9018-4AF2-8E2E-7DE12E201C42}"/>
              </a:ext>
            </a:extLst>
          </p:cNvPr>
          <p:cNvSpPr>
            <a:spLocks noGrp="1"/>
          </p:cNvSpPr>
          <p:nvPr>
            <p:ph type="hdr" sz="quarter"/>
          </p:nvPr>
        </p:nvSpPr>
        <p:spPr>
          <a:xfrm>
            <a:off x="1" y="0"/>
            <a:ext cx="2984871" cy="502756"/>
          </a:xfrm>
          <a:prstGeom prst="rect">
            <a:avLst/>
          </a:prstGeom>
        </p:spPr>
        <p:txBody>
          <a:bodyPr vert="horz" lIns="96606" tIns="48303" rIns="96606" bIns="48303" rtlCol="0"/>
          <a:lstStyle>
            <a:lvl1pPr algn="l">
              <a:defRPr sz="1300"/>
            </a:lvl1pPr>
          </a:lstStyle>
          <a:p>
            <a:endParaRPr kumimoji="1"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17B19D24-3EE0-41B6-9D2C-1B3BF5E5D390}"/>
              </a:ext>
            </a:extLst>
          </p:cNvPr>
          <p:cNvSpPr>
            <a:spLocks noGrp="1"/>
          </p:cNvSpPr>
          <p:nvPr>
            <p:ph type="dt" sz="quarter" idx="1"/>
          </p:nvPr>
        </p:nvSpPr>
        <p:spPr>
          <a:xfrm>
            <a:off x="3901699" y="0"/>
            <a:ext cx="2984871" cy="502756"/>
          </a:xfrm>
          <a:prstGeom prst="rect">
            <a:avLst/>
          </a:prstGeom>
        </p:spPr>
        <p:txBody>
          <a:bodyPr vert="horz" lIns="96606" tIns="48303" rIns="96606" bIns="48303" rtlCol="0"/>
          <a:lstStyle>
            <a:lvl1pPr algn="r">
              <a:defRPr sz="1300"/>
            </a:lvl1pPr>
          </a:lstStyle>
          <a:p>
            <a:fld id="{A59EC517-36A2-4624-A9AE-62D925B3332B}" type="datetime1">
              <a:rPr kumimoji="1" lang="ja-JP" altLang="en-US" smtClean="0">
                <a:latin typeface="Meiryo UI" panose="020B0604030504040204" pitchFamily="50" charset="-128"/>
                <a:ea typeface="Meiryo UI" panose="020B0604030504040204" pitchFamily="50" charset="-128"/>
              </a:rPr>
              <a:t>2025/5/20</a:t>
            </a:fld>
            <a:endParaRPr kumimoji="1"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48628C67-F9DD-4E6C-A8CA-5B46B2FE07E6}"/>
              </a:ext>
            </a:extLst>
          </p:cNvPr>
          <p:cNvSpPr>
            <a:spLocks noGrp="1"/>
          </p:cNvSpPr>
          <p:nvPr>
            <p:ph type="ftr" sz="quarter" idx="2"/>
          </p:nvPr>
        </p:nvSpPr>
        <p:spPr>
          <a:xfrm>
            <a:off x="1" y="9517546"/>
            <a:ext cx="2984871" cy="502754"/>
          </a:xfrm>
          <a:prstGeom prst="rect">
            <a:avLst/>
          </a:prstGeom>
        </p:spPr>
        <p:txBody>
          <a:bodyPr vert="horz" lIns="96606" tIns="48303" rIns="96606" bIns="48303" rtlCol="0" anchor="b"/>
          <a:lstStyle>
            <a:lvl1pPr algn="l">
              <a:defRPr sz="1300"/>
            </a:lvl1pPr>
          </a:lstStyle>
          <a:p>
            <a:endParaRPr kumimoji="1"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625513F-38D5-43DF-82EA-38A9E7064433}"/>
              </a:ext>
            </a:extLst>
          </p:cNvPr>
          <p:cNvSpPr>
            <a:spLocks noGrp="1"/>
          </p:cNvSpPr>
          <p:nvPr>
            <p:ph type="sldNum" sz="quarter" idx="3"/>
          </p:nvPr>
        </p:nvSpPr>
        <p:spPr>
          <a:xfrm>
            <a:off x="3901699" y="9517546"/>
            <a:ext cx="2984871" cy="502754"/>
          </a:xfrm>
          <a:prstGeom prst="rect">
            <a:avLst/>
          </a:prstGeom>
        </p:spPr>
        <p:txBody>
          <a:bodyPr vert="horz" lIns="96606" tIns="48303" rIns="96606" bIns="48303" rtlCol="0" anchor="b"/>
          <a:lstStyle>
            <a:lvl1pPr algn="r">
              <a:defRPr sz="1300"/>
            </a:lvl1pPr>
          </a:lstStyle>
          <a:p>
            <a:fld id="{6818F496-CC2B-4CEC-82FD-E516304D694D}" type="slidenum">
              <a:rPr kumimoji="1" lang="en-US" altLang="ja-JP"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4487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84871" cy="502756"/>
          </a:xfrm>
          <a:prstGeom prst="rect">
            <a:avLst/>
          </a:prstGeom>
        </p:spPr>
        <p:txBody>
          <a:bodyPr vert="horz" lIns="96606" tIns="48303" rIns="96606" bIns="48303" rtlCol="0"/>
          <a:lstStyle>
            <a:lvl1pPr algn="l">
              <a:defRPr sz="1300">
                <a:latin typeface="Meiryo UI" panose="020B0604030504040204" pitchFamily="50" charset="-128"/>
                <a:ea typeface="Meiryo UI" panose="020B0604030504040204" pitchFamily="50" charset="-128"/>
              </a:defRPr>
            </a:lvl1pPr>
          </a:lstStyle>
          <a:p>
            <a:endParaRPr kumimoji="1" lang="ja-JP" altLang="en-US" noProof="0"/>
          </a:p>
        </p:txBody>
      </p:sp>
      <p:sp>
        <p:nvSpPr>
          <p:cNvPr id="3" name="日付プレースホルダー 2"/>
          <p:cNvSpPr>
            <a:spLocks noGrp="1"/>
          </p:cNvSpPr>
          <p:nvPr>
            <p:ph type="dt" idx="1"/>
          </p:nvPr>
        </p:nvSpPr>
        <p:spPr>
          <a:xfrm>
            <a:off x="3901699" y="0"/>
            <a:ext cx="2984871" cy="502756"/>
          </a:xfrm>
          <a:prstGeom prst="rect">
            <a:avLst/>
          </a:prstGeom>
        </p:spPr>
        <p:txBody>
          <a:bodyPr vert="horz" lIns="96606" tIns="48303" rIns="96606" bIns="48303" rtlCol="0"/>
          <a:lstStyle>
            <a:lvl1pPr algn="r">
              <a:defRPr sz="1300">
                <a:latin typeface="Meiryo UI" panose="020B0604030504040204" pitchFamily="50" charset="-128"/>
                <a:ea typeface="Meiryo UI" panose="020B0604030504040204" pitchFamily="50" charset="-128"/>
              </a:defRPr>
            </a:lvl1pPr>
          </a:lstStyle>
          <a:p>
            <a:fld id="{BF387562-9BAF-494B-890B-AA70B64085EE}" type="datetime1">
              <a:rPr kumimoji="1" lang="ja-JP" altLang="en-US" noProof="0" smtClean="0"/>
              <a:t>2025/5/20</a:t>
            </a:fld>
            <a:endParaRPr kumimoji="1" lang="ja-JP" altLang="en-US" noProof="0"/>
          </a:p>
        </p:txBody>
      </p:sp>
      <p:sp>
        <p:nvSpPr>
          <p:cNvPr id="4" name="スライド イメージ プレースホルダー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06" tIns="48303" rIns="96606" bIns="48303" rtlCol="0" anchor="ctr"/>
          <a:lstStyle/>
          <a:p>
            <a:endParaRPr lang="ja-JP" altLang="en-US" noProof="0"/>
          </a:p>
        </p:txBody>
      </p:sp>
      <p:sp>
        <p:nvSpPr>
          <p:cNvPr id="5" name="ノート プレースホルダー 4"/>
          <p:cNvSpPr>
            <a:spLocks noGrp="1"/>
          </p:cNvSpPr>
          <p:nvPr>
            <p:ph type="body" sz="quarter" idx="3"/>
          </p:nvPr>
        </p:nvSpPr>
        <p:spPr>
          <a:xfrm>
            <a:off x="688817" y="4822270"/>
            <a:ext cx="5510530" cy="3945493"/>
          </a:xfrm>
          <a:prstGeom prst="rect">
            <a:avLst/>
          </a:prstGeom>
        </p:spPr>
        <p:txBody>
          <a:bodyPr vert="horz" lIns="96606" tIns="48303" rIns="96606" bIns="48303" rtlCol="0"/>
          <a:lstStyle/>
          <a:p>
            <a:pPr lvl="0"/>
            <a:r>
              <a:rPr kumimoji="1" lang="ja-JP" altLang="en-US" noProof="0"/>
              <a:t>マスター テキストのスタイルを編集する</a:t>
            </a:r>
          </a:p>
          <a:p>
            <a:pPr lvl="1"/>
            <a:r>
              <a:rPr kumimoji="1" lang="ja-JP" altLang="en-US" noProof="0"/>
              <a:t>第 </a:t>
            </a:r>
            <a:r>
              <a:rPr kumimoji="1" lang="en-US" altLang="ja-JP" noProof="0"/>
              <a:t>2 </a:t>
            </a:r>
            <a:r>
              <a:rPr kumimoji="1" lang="ja-JP" altLang="en-US" noProof="0"/>
              <a:t>レベル</a:t>
            </a:r>
          </a:p>
          <a:p>
            <a:pPr lvl="2"/>
            <a:r>
              <a:rPr kumimoji="1" lang="ja-JP" altLang="en-US" noProof="0"/>
              <a:t>第 </a:t>
            </a:r>
            <a:r>
              <a:rPr kumimoji="1" lang="en-US" altLang="ja-JP" noProof="0"/>
              <a:t>3 </a:t>
            </a:r>
            <a:r>
              <a:rPr kumimoji="1" lang="ja-JP" altLang="en-US" noProof="0"/>
              <a:t>レベル</a:t>
            </a:r>
          </a:p>
          <a:p>
            <a:pPr lvl="3"/>
            <a:r>
              <a:rPr kumimoji="1" lang="ja-JP" altLang="en-US" noProof="0"/>
              <a:t>第 </a:t>
            </a:r>
            <a:r>
              <a:rPr kumimoji="1" lang="en-US" altLang="ja-JP" noProof="0"/>
              <a:t>4 </a:t>
            </a:r>
            <a:r>
              <a:rPr kumimoji="1" lang="ja-JP" altLang="en-US" noProof="0"/>
              <a:t>レベル</a:t>
            </a:r>
          </a:p>
          <a:p>
            <a:pPr lvl="4"/>
            <a:r>
              <a:rPr kumimoji="1" lang="ja-JP" altLang="en-US" noProof="0"/>
              <a:t>第 </a:t>
            </a:r>
            <a:r>
              <a:rPr kumimoji="1" lang="en-US" altLang="ja-JP" noProof="0"/>
              <a:t>5 </a:t>
            </a:r>
            <a:r>
              <a:rPr kumimoji="1" lang="ja-JP" altLang="en-US" noProof="0"/>
              <a:t>レベル</a:t>
            </a:r>
          </a:p>
        </p:txBody>
      </p:sp>
      <p:sp>
        <p:nvSpPr>
          <p:cNvPr id="6" name="フッター プレースホルダー 5"/>
          <p:cNvSpPr>
            <a:spLocks noGrp="1"/>
          </p:cNvSpPr>
          <p:nvPr>
            <p:ph type="ftr" sz="quarter" idx="4"/>
          </p:nvPr>
        </p:nvSpPr>
        <p:spPr>
          <a:xfrm>
            <a:off x="1" y="9517546"/>
            <a:ext cx="2984871" cy="502754"/>
          </a:xfrm>
          <a:prstGeom prst="rect">
            <a:avLst/>
          </a:prstGeom>
        </p:spPr>
        <p:txBody>
          <a:bodyPr vert="horz" lIns="96606" tIns="48303" rIns="96606" bIns="48303" rtlCol="0" anchor="b"/>
          <a:lstStyle>
            <a:lvl1pPr algn="l">
              <a:defRPr sz="1300">
                <a:latin typeface="Meiryo UI" panose="020B0604030504040204" pitchFamily="50" charset="-128"/>
                <a:ea typeface="Meiryo UI" panose="020B0604030504040204" pitchFamily="50" charset="-128"/>
              </a:defRPr>
            </a:lvl1pPr>
          </a:lstStyle>
          <a:p>
            <a:endParaRPr kumimoji="1" lang="ja-JP" altLang="en-US" noProof="0"/>
          </a:p>
        </p:txBody>
      </p:sp>
      <p:sp>
        <p:nvSpPr>
          <p:cNvPr id="7" name="スライド番号プレースホルダー 6"/>
          <p:cNvSpPr>
            <a:spLocks noGrp="1"/>
          </p:cNvSpPr>
          <p:nvPr>
            <p:ph type="sldNum" sz="quarter" idx="5"/>
          </p:nvPr>
        </p:nvSpPr>
        <p:spPr>
          <a:xfrm>
            <a:off x="3901699" y="9517546"/>
            <a:ext cx="2984871" cy="502754"/>
          </a:xfrm>
          <a:prstGeom prst="rect">
            <a:avLst/>
          </a:prstGeom>
        </p:spPr>
        <p:txBody>
          <a:bodyPr vert="horz" lIns="96606" tIns="48303" rIns="96606" bIns="48303" rtlCol="0" anchor="b"/>
          <a:lstStyle>
            <a:lvl1pPr algn="r">
              <a:defRPr sz="1300">
                <a:latin typeface="Meiryo UI" panose="020B0604030504040204" pitchFamily="50" charset="-128"/>
                <a:ea typeface="Meiryo UI" panose="020B0604030504040204" pitchFamily="50" charset="-128"/>
              </a:defRPr>
            </a:lvl1pPr>
          </a:lstStyle>
          <a:p>
            <a:fld id="{A31FB8F3-31CF-46A8-8E96-B61FDBEF6207}" type="slidenum">
              <a:rPr kumimoji="1" lang="en-US" altLang="ja-JP" noProof="0" smtClean="0"/>
              <a:pPr/>
              <a:t>‹#›</a:t>
            </a:fld>
            <a:endParaRPr kumimoji="1" lang="ja-JP" altLang="en-US" noProof="0"/>
          </a:p>
        </p:txBody>
      </p:sp>
    </p:spTree>
    <p:extLst>
      <p:ext uri="{BB962C8B-B14F-4D97-AF65-F5344CB8AC3E}">
        <p14:creationId xmlns:p14="http://schemas.microsoft.com/office/powerpoint/2010/main" val="28884799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好きな言葉は「百聞は一見に如かず」野中と申します。</a:t>
            </a:r>
            <a:endParaRPr kumimoji="1" lang="en-US" altLang="ja-JP" dirty="0"/>
          </a:p>
          <a:p>
            <a:r>
              <a:rPr kumimoji="1" lang="ja-JP" altLang="en-US" dirty="0"/>
              <a:t>お前は何者じゃ！って思いますよね。去年まで県相で理科実習指導員として実験室で先輩たちの研究を４年間見てきたので様々なエピソードを時間の許す限りお話しします。</a:t>
            </a:r>
            <a:endParaRPr kumimoji="1" lang="en-US" altLang="ja-JP" dirty="0"/>
          </a:p>
          <a:p>
            <a:r>
              <a:rPr kumimoji="1" lang="ja-JP" altLang="en-US" dirty="0"/>
              <a:t>超早口で話すのでついてきてくださいね。</a:t>
            </a:r>
            <a:endParaRPr kumimoji="1" lang="en-US" altLang="ja-JP" dirty="0"/>
          </a:p>
          <a:p>
            <a:endParaRPr kumimoji="1" lang="en-US" altLang="ja-JP" dirty="0"/>
          </a:p>
          <a:p>
            <a:r>
              <a:rPr kumimoji="1" lang="ja-JP" altLang="en-US" dirty="0"/>
              <a:t>まず「研究って」どういうイメージですか？</a:t>
            </a:r>
            <a:endParaRPr kumimoji="1" lang="en-US" altLang="ja-JP" dirty="0"/>
          </a:p>
          <a:p>
            <a:r>
              <a:rPr lang="ja-JP" altLang="en-US" dirty="0"/>
              <a:t>皆さん、</a:t>
            </a:r>
            <a:r>
              <a:rPr kumimoji="1" lang="ja-JP" altLang="en-US" dirty="0"/>
              <a:t>研究って、</a:t>
            </a:r>
            <a:r>
              <a:rPr lang="ja-JP" altLang="en-US" dirty="0"/>
              <a:t>この写真のような</a:t>
            </a:r>
            <a:r>
              <a:rPr kumimoji="1" lang="ja-JP" altLang="en-US" dirty="0"/>
              <a:t>イメージじゃないですか？</a:t>
            </a:r>
            <a:endParaRPr kumimoji="1" lang="en-US" altLang="ja-JP" dirty="0"/>
          </a:p>
          <a:p>
            <a:r>
              <a:rPr lang="ja-JP" altLang="en-US" dirty="0"/>
              <a:t>こんなの学校では無理でしょ？お金もないし、場所もない、ラボがない、機材がない。</a:t>
            </a:r>
            <a:endParaRPr lang="en-US" altLang="ja-JP" dirty="0"/>
          </a:p>
          <a:p>
            <a:r>
              <a:rPr kumimoji="1" lang="ja-JP" altLang="en-US" dirty="0"/>
              <a:t>そんなことは大学や企業に任せておけばいい、太刀打ちできない。</a:t>
            </a:r>
            <a:endParaRPr kumimoji="1" lang="en-US" altLang="ja-JP" dirty="0"/>
          </a:p>
          <a:p>
            <a:r>
              <a:rPr lang="ja-JP" altLang="en-US" dirty="0"/>
              <a:t>これが私が初めて「</a:t>
            </a:r>
            <a:r>
              <a:rPr lang="en-US" altLang="ja-JP" dirty="0"/>
              <a:t>SSH</a:t>
            </a:r>
            <a:r>
              <a:rPr lang="ja-JP" altLang="en-US" dirty="0"/>
              <a:t>で研究する」と聞いた時の印象です。</a:t>
            </a:r>
            <a:endParaRPr lang="en-US" altLang="ja-JP" dirty="0"/>
          </a:p>
          <a:p>
            <a:r>
              <a:rPr lang="ja-JP" altLang="en-US" dirty="0"/>
              <a:t>では学校でできる研究ってどんなことなのかな、</a:t>
            </a:r>
            <a:endParaRPr lang="en-US" altLang="ja-JP" dirty="0"/>
          </a:p>
          <a:p>
            <a:r>
              <a:rPr lang="ja-JP" altLang="en-US" dirty="0"/>
              <a:t>今日私が伝えたいキーワードは「再現性」「数値化（客観性）」「くじけるな」３点です。</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ja-JP" altLang="en-US" smtClean="0"/>
              <a:t>1</a:t>
            </a:fld>
            <a:endParaRPr kumimoji="1" lang="ja-JP" altLang="en-US"/>
          </a:p>
        </p:txBody>
      </p:sp>
    </p:spTree>
    <p:extLst>
      <p:ext uri="{BB962C8B-B14F-4D97-AF65-F5344CB8AC3E}">
        <p14:creationId xmlns:p14="http://schemas.microsoft.com/office/powerpoint/2010/main" val="131950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ja-JP" altLang="en-US" dirty="0"/>
              <a:t>世の中の多くの物には「再現性」が追及されています。</a:t>
            </a:r>
            <a:endParaRPr lang="en-US" altLang="ja-JP" dirty="0"/>
          </a:p>
          <a:p>
            <a:r>
              <a:rPr lang="ja-JP" altLang="en-US" dirty="0"/>
              <a:t>洗剤、クックドゥなと合わせ調味料、スティックココアに至るまで</a:t>
            </a:r>
            <a:endParaRPr lang="en-US" altLang="ja-JP" dirty="0"/>
          </a:p>
          <a:p>
            <a:endParaRPr lang="en-US" altLang="ja-JP" dirty="0"/>
          </a:p>
          <a:p>
            <a:r>
              <a:rPr lang="ja-JP" altLang="en-US" dirty="0"/>
              <a:t>どうですか？「再現性」伝わりましたか？</a:t>
            </a:r>
            <a:endParaRPr lang="en-US" altLang="ja-JP" dirty="0"/>
          </a:p>
          <a:p>
            <a:r>
              <a:rPr lang="ja-JP" altLang="en-US" dirty="0"/>
              <a:t>実験や研究の結果は「たまたまそうなった」のではなく、「誰がやっても同じ結果が得られる」ということが大事です。実験結果も数値やグラフで表せることで「客観性」のあるものになります。</a:t>
            </a:r>
            <a:endParaRPr lang="en-US" altLang="ja-JP" dirty="0"/>
          </a:p>
          <a:p>
            <a:r>
              <a:rPr lang="ja-JP" altLang="en-US" dirty="0"/>
              <a:t>発表までにそういう実験や研究までたどり着けるといいですね。</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10</a:t>
            </a:fld>
            <a:endParaRPr kumimoji="1" lang="ja-JP" altLang="en-US"/>
          </a:p>
        </p:txBody>
      </p:sp>
    </p:spTree>
    <p:extLst>
      <p:ext uri="{BB962C8B-B14F-4D97-AF65-F5344CB8AC3E}">
        <p14:creationId xmlns:p14="http://schemas.microsoft.com/office/powerpoint/2010/main" val="311686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これは「タバコが植物の生育に及ぼす影響」という研究です。</a:t>
            </a:r>
            <a:endParaRPr kumimoji="1" lang="en-US" altLang="ja-JP" dirty="0"/>
          </a:p>
          <a:p>
            <a:r>
              <a:rPr kumimoji="1" lang="ja-JP" altLang="en-US" dirty="0"/>
              <a:t>当初は「無理でしょう」と言われました。</a:t>
            </a:r>
            <a:endParaRPr kumimoji="1" lang="en-US" altLang="ja-JP" dirty="0"/>
          </a:p>
          <a:p>
            <a:r>
              <a:rPr kumimoji="1" lang="ja-JP" altLang="en-US" dirty="0"/>
              <a:t>学校現場に「タバコを持ち込めない、高校生がタバコを触ること自体</a:t>
            </a:r>
            <a:r>
              <a:rPr kumimoji="1" lang="en-US" altLang="ja-JP" dirty="0"/>
              <a:t>NG</a:t>
            </a:r>
            <a:r>
              <a:rPr kumimoji="1" lang="ja-JP" altLang="en-US" dirty="0"/>
              <a:t>でしょう」という考え方です。</a:t>
            </a:r>
            <a:endParaRPr kumimoji="1" lang="en-US" altLang="ja-JP" dirty="0"/>
          </a:p>
          <a:p>
            <a:r>
              <a:rPr kumimoji="1" lang="ja-JP" altLang="en-US" dirty="0"/>
              <a:t>しかし、彼女たちは「くじけません」でした。</a:t>
            </a:r>
            <a:endParaRPr kumimoji="1" lang="en-US" altLang="ja-JP" dirty="0"/>
          </a:p>
          <a:p>
            <a:r>
              <a:rPr kumimoji="1" lang="ja-JP" altLang="en-US" dirty="0"/>
              <a:t>しっかりとした実験計画書を書き、担当の先生を説得しました。</a:t>
            </a:r>
            <a:endParaRPr kumimoji="1" lang="en-US" altLang="ja-JP" dirty="0"/>
          </a:p>
          <a:p>
            <a:r>
              <a:rPr kumimoji="1" lang="ja-JP" altLang="en-US" dirty="0"/>
              <a:t>結果、外出許可をもらい、ポイ捨ての実態調査兼タバコの回収を行うことができました。</a:t>
            </a:r>
            <a:endParaRPr kumimoji="1" lang="en-US" altLang="ja-JP" dirty="0"/>
          </a:p>
          <a:p>
            <a:endParaRPr kumimoji="1" lang="en-US" altLang="ja-JP" dirty="0"/>
          </a:p>
          <a:p>
            <a:r>
              <a:rPr kumimoji="1" lang="ja-JP" altLang="en-US" dirty="0"/>
              <a:t>さあ、いよいよ実験です。</a:t>
            </a:r>
            <a:endParaRPr kumimoji="1" lang="en-US" altLang="ja-JP" dirty="0"/>
          </a:p>
          <a:p>
            <a:r>
              <a:rPr kumimoji="1" lang="ja-JP" altLang="en-US" dirty="0"/>
              <a:t>どうでしょう？植物によって影響が違うかもしれないからと</a:t>
            </a:r>
            <a:r>
              <a:rPr kumimoji="1" lang="en-US" altLang="ja-JP" dirty="0"/>
              <a:t>4</a:t>
            </a:r>
            <a:r>
              <a:rPr kumimoji="1" lang="ja-JP" altLang="en-US" dirty="0"/>
              <a:t>種類の植物を植えています。</a:t>
            </a:r>
            <a:endParaRPr kumimoji="1" lang="en-US" altLang="ja-JP" dirty="0"/>
          </a:p>
          <a:p>
            <a:r>
              <a:rPr kumimoji="1" lang="ja-JP" altLang="en-US" dirty="0"/>
              <a:t>いい着眼点だと思いますね。</a:t>
            </a:r>
            <a:endParaRPr kumimoji="1" lang="en-US" altLang="ja-JP" dirty="0"/>
          </a:p>
          <a:p>
            <a:r>
              <a:rPr kumimoji="1" lang="ja-JP" altLang="en-US" dirty="0"/>
              <a:t>しかし表示がだめですね。段ボールでは濡れたらこうなってしまいますね。</a:t>
            </a:r>
            <a:endParaRPr kumimoji="1" lang="en-US" altLang="ja-JP" dirty="0"/>
          </a:p>
          <a:p>
            <a:r>
              <a:rPr kumimoji="1" lang="ja-JP" altLang="en-US" dirty="0"/>
              <a:t>少なくとも倒れた段ボールの下はもやしになってしまいますね。</a:t>
            </a:r>
            <a:r>
              <a:rPr kumimoji="1" lang="en-US" altLang="ja-JP" dirty="0"/>
              <a:t>	</a:t>
            </a:r>
          </a:p>
          <a:p>
            <a:endParaRPr kumimoji="1" lang="en-US" altLang="ja-JP" dirty="0"/>
          </a:p>
          <a:p>
            <a:r>
              <a:rPr kumimoji="1" lang="ja-JP" altLang="en-US" dirty="0"/>
              <a:t>数日後、授業中の様子です。</a:t>
            </a:r>
            <a:endParaRPr kumimoji="1" lang="en-US" altLang="ja-JP" dirty="0"/>
          </a:p>
          <a:p>
            <a:r>
              <a:rPr kumimoji="1" lang="ja-JP" altLang="en-US" dirty="0"/>
              <a:t>どうでしょう？</a:t>
            </a:r>
            <a:endParaRPr kumimoji="1" lang="en-US" altLang="ja-JP" dirty="0"/>
          </a:p>
          <a:p>
            <a:r>
              <a:rPr kumimoji="1" lang="ja-JP" altLang="en-US" dirty="0"/>
              <a:t>片方だけ日陰ですね。ではどうすればよかったでしょう？</a:t>
            </a:r>
            <a:endParaRPr kumimoji="1" lang="en-US" altLang="ja-JP" dirty="0"/>
          </a:p>
          <a:p>
            <a:endParaRPr kumimoji="1" lang="en-US" altLang="ja-JP" dirty="0"/>
          </a:p>
          <a:p>
            <a:r>
              <a:rPr kumimoji="1" lang="ja-JP" altLang="en-US" dirty="0"/>
              <a:t>結果は最初しばらくは右の「タバコの葉を入れた方」が生育が良かったです。</a:t>
            </a:r>
            <a:endParaRPr kumimoji="1" lang="en-US" altLang="ja-JP" dirty="0"/>
          </a:p>
          <a:p>
            <a:r>
              <a:rPr kumimoji="1" lang="ja-JP" altLang="en-US" dirty="0"/>
              <a:t>でもこの様子を見ると日当たりがよかったから生育がよかったとも言えそうですね。</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11</a:t>
            </a:fld>
            <a:endParaRPr kumimoji="1" lang="ja-JP" altLang="en-US"/>
          </a:p>
        </p:txBody>
      </p:sp>
    </p:spTree>
    <p:extLst>
      <p:ext uri="{BB962C8B-B14F-4D97-AF65-F5344CB8AC3E}">
        <p14:creationId xmlns:p14="http://schemas.microsoft.com/office/powerpoint/2010/main" val="361344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研究が終わってからもプランターは置いてあります。</a:t>
            </a:r>
            <a:endParaRPr kumimoji="1" lang="en-US" altLang="ja-JP" dirty="0"/>
          </a:p>
          <a:p>
            <a:r>
              <a:rPr kumimoji="1" lang="ja-JP" altLang="en-US" dirty="0"/>
              <a:t>するとどうでしょう？</a:t>
            </a:r>
            <a:endParaRPr kumimoji="1" lang="en-US" altLang="ja-JP" dirty="0"/>
          </a:p>
          <a:p>
            <a:r>
              <a:rPr kumimoji="1" lang="ja-JP" altLang="en-US" dirty="0"/>
              <a:t>タバコ</a:t>
            </a:r>
            <a:r>
              <a:rPr kumimoji="1" lang="ja-JP" altLang="en-US" dirty="0" err="1"/>
              <a:t>無しは</a:t>
            </a:r>
            <a:r>
              <a:rPr kumimoji="1" lang="ja-JP" altLang="en-US" dirty="0"/>
              <a:t>花が咲き、タバコありの方は葉が黄色くなり花は咲いていません。</a:t>
            </a:r>
            <a:endParaRPr kumimoji="1" lang="en-US" altLang="ja-JP" dirty="0"/>
          </a:p>
          <a:p>
            <a:r>
              <a:rPr kumimoji="1" lang="ja-JP" altLang="en-US" dirty="0"/>
              <a:t>さあ、その真相はいかに？</a:t>
            </a:r>
            <a:endParaRPr kumimoji="1" lang="en-US" altLang="ja-JP" dirty="0"/>
          </a:p>
          <a:p>
            <a:r>
              <a:rPr lang="ja-JP" altLang="en-US" dirty="0"/>
              <a:t>もしかしたら、花芽を形成する際にたばこの成分が影響したかもしれません。</a:t>
            </a:r>
            <a:endParaRPr lang="en-US" altLang="ja-JP" dirty="0"/>
          </a:p>
          <a:p>
            <a:r>
              <a:rPr kumimoji="1" lang="ja-JP" altLang="en-US" dirty="0"/>
              <a:t>でももしかしたら、水が足りなかっただけかもしれません。</a:t>
            </a:r>
            <a:endParaRPr kumimoji="1" lang="en-US" altLang="ja-JP" dirty="0"/>
          </a:p>
          <a:p>
            <a:r>
              <a:rPr lang="ja-JP" altLang="en-US" dirty="0"/>
              <a:t>条件のそろっていない１回の実験では「かもしれない」としか言えませんよね。</a:t>
            </a:r>
            <a:endParaRPr kumimoji="1" lang="en-US" altLang="ja-JP" dirty="0"/>
          </a:p>
          <a:p>
            <a:endParaRPr kumimoji="1" lang="en-US" altLang="ja-JP" dirty="0"/>
          </a:p>
          <a:p>
            <a:r>
              <a:rPr kumimoji="1" lang="ja-JP" altLang="en-US" dirty="0"/>
              <a:t>研究者の</a:t>
            </a:r>
            <a:r>
              <a:rPr kumimoji="1" lang="en-US" altLang="ja-JP" dirty="0"/>
              <a:t>3</a:t>
            </a:r>
            <a:r>
              <a:rPr kumimoji="1" lang="ja-JP" altLang="en-US" dirty="0"/>
              <a:t>人は「もっと時間があったら検証したいことは色々あるのに残念。誰かに引き継いでもらえたらうれしい」と言っています。</a:t>
            </a:r>
            <a:endParaRPr kumimoji="1" lang="en-US" altLang="ja-JP" dirty="0"/>
          </a:p>
          <a:p>
            <a:r>
              <a:rPr kumimoji="1" lang="ja-JP" altLang="en-US" dirty="0"/>
              <a:t>誰か、やってみませんか？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12</a:t>
            </a:fld>
            <a:endParaRPr kumimoji="1" lang="ja-JP" altLang="en-US"/>
          </a:p>
        </p:txBody>
      </p:sp>
    </p:spTree>
    <p:extLst>
      <p:ext uri="{BB962C8B-B14F-4D97-AF65-F5344CB8AC3E}">
        <p14:creationId xmlns:p14="http://schemas.microsoft.com/office/powerpoint/2010/main" val="171749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pPr fontAlgn="base"/>
            <a:endParaRPr kumimoji="1"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13</a:t>
            </a:fld>
            <a:endParaRPr kumimoji="1" lang="ja-JP" altLang="en-US"/>
          </a:p>
        </p:txBody>
      </p:sp>
    </p:spTree>
    <p:extLst>
      <p:ext uri="{BB962C8B-B14F-4D97-AF65-F5344CB8AC3E}">
        <p14:creationId xmlns:p14="http://schemas.microsoft.com/office/powerpoint/2010/main" val="3875892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pPr fontAlgn="base"/>
            <a:r>
              <a:rPr kumimoji="1" lang="ja-JP" altLang="en-US" dirty="0"/>
              <a:t>去年、この場で</a:t>
            </a:r>
            <a:r>
              <a:rPr kumimoji="1" lang="en-US" altLang="ja-JP" dirty="0"/>
              <a:t>58</a:t>
            </a:r>
            <a:r>
              <a:rPr kumimoji="1" lang="ja-JP" altLang="en-US" dirty="0"/>
              <a:t>期生のタバコの研究を引き継ぎませんか？と呼びかけたらなんと</a:t>
            </a:r>
            <a:r>
              <a:rPr kumimoji="1" lang="en-US" altLang="ja-JP" dirty="0"/>
              <a:t>3</a:t>
            </a:r>
            <a:r>
              <a:rPr kumimoji="1" lang="ja-JP" altLang="en-US" dirty="0"/>
              <a:t>班もやりたいといい取り組みました。実験方法、テーマ、結果みんな違いました。入口は一緒でも色々な方向に出口は分かれます。それが研究の面白いところ「オリジナリティー」ですね。</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14</a:t>
            </a:fld>
            <a:endParaRPr kumimoji="1" lang="ja-JP" altLang="en-US"/>
          </a:p>
        </p:txBody>
      </p:sp>
    </p:spTree>
    <p:extLst>
      <p:ext uri="{BB962C8B-B14F-4D97-AF65-F5344CB8AC3E}">
        <p14:creationId xmlns:p14="http://schemas.microsoft.com/office/powerpoint/2010/main" val="2581864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植物をはじめ、生き物を扱う難しさ</a:t>
            </a:r>
            <a:endParaRPr kumimoji="1" lang="en-US" altLang="ja-JP" dirty="0"/>
          </a:p>
          <a:p>
            <a:r>
              <a:rPr kumimoji="1" lang="ja-JP" altLang="en-US" dirty="0"/>
              <a:t>ゴキブリはペットショップに売っています。しかし彼らは家のゴキブリで研究したいと言います。企業の研究室などに連絡したそうですが、研究用で一般には販売できないということで、結局に入手できずにギリギリになって餌用ゴキブリで対応することとなってしまいました。</a:t>
            </a:r>
            <a:endParaRPr kumimoji="1" lang="en-US" altLang="ja-JP" dirty="0"/>
          </a:p>
          <a:p>
            <a:endParaRPr kumimoji="1" lang="en-US" altLang="ja-JP" dirty="0"/>
          </a:p>
          <a:p>
            <a:r>
              <a:rPr kumimoji="1" lang="ja-JP" altLang="en-US" dirty="0"/>
              <a:t>カナヘビを扱うにはカナヘビを捕まえなくてはならない。また、いい状態で飼い続けなくてはならない。はっきり言って飼育は大変です。冬眠してしまうこともあります。３</a:t>
            </a:r>
            <a:r>
              <a:rPr kumimoji="1" lang="en-US" altLang="ja-JP" dirty="0"/>
              <a:t>D</a:t>
            </a:r>
            <a:r>
              <a:rPr kumimoji="1" lang="ja-JP" altLang="en-US" dirty="0"/>
              <a:t>プリンターで巣穴を立体成型できたことはよかったと思います。</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15</a:t>
            </a:fld>
            <a:endParaRPr kumimoji="1" lang="ja-JP" altLang="en-US" noProof="0"/>
          </a:p>
        </p:txBody>
      </p:sp>
    </p:spTree>
    <p:extLst>
      <p:ext uri="{BB962C8B-B14F-4D97-AF65-F5344CB8AC3E}">
        <p14:creationId xmlns:p14="http://schemas.microsoft.com/office/powerpoint/2010/main" val="66134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他にも、いい研究、いとおしい研究、時間切れの研究がたくさんあります。</a:t>
            </a:r>
            <a:endParaRPr kumimoji="1" lang="en-US" altLang="ja-JP" dirty="0"/>
          </a:p>
          <a:p>
            <a:r>
              <a:rPr kumimoji="1" lang="ja-JP" altLang="en-US" dirty="0"/>
              <a:t>先輩たちの先行研究を読んで、興味を持ったら引継ぎをしてみるのもいいかもしれません。</a:t>
            </a:r>
            <a:endParaRPr kumimoji="1" lang="en-US" altLang="ja-JP" dirty="0"/>
          </a:p>
          <a:p>
            <a:endParaRPr kumimoji="1" lang="en-US" altLang="ja-JP" dirty="0"/>
          </a:p>
          <a:p>
            <a:r>
              <a:rPr kumimoji="1" lang="ja-JP" altLang="en-US" dirty="0"/>
              <a:t>この研究は学校説明会の説明でよく使われていましたね。覚えている人手を挙げてください。</a:t>
            </a:r>
            <a:endParaRPr kumimoji="1" lang="en-US" altLang="ja-JP" dirty="0"/>
          </a:p>
          <a:p>
            <a:endParaRPr kumimoji="1" lang="en-US" altLang="ja-JP" dirty="0"/>
          </a:p>
          <a:p>
            <a:r>
              <a:rPr kumimoji="1" lang="ja-JP" altLang="en-US" dirty="0"/>
              <a:t>焼き魚が好きな人が「誰でも簡単にお魚を食べる方法を開発したい」と始めた研究で魚の骨の構造を知るために透明標本を作ろうとしましたら、タイムアウトで研究は終わってしまいました。</a:t>
            </a:r>
            <a:endParaRPr kumimoji="1" lang="en-US" altLang="ja-JP" dirty="0"/>
          </a:p>
          <a:p>
            <a:r>
              <a:rPr kumimoji="1" lang="ja-JP" altLang="en-US" dirty="0"/>
              <a:t>焼き魚を焼いたり、解剖したりということはできましたが、透明にして骨の構造を理解した上で食べるという目的は半ばで終わってしまいました。</a:t>
            </a:r>
            <a:endParaRPr kumimoji="1" lang="en-US" altLang="ja-JP" dirty="0"/>
          </a:p>
          <a:p>
            <a:r>
              <a:rPr kumimoji="1" lang="ja-JP" altLang="en-US" dirty="0"/>
              <a:t>この場合も最初は色々な魚をやるのではなく、まずは「鰺」次に「鯖」とだんだん広げていくといいですね。</a:t>
            </a:r>
            <a:endParaRPr kumimoji="1" lang="en-US" altLang="ja-JP" dirty="0"/>
          </a:p>
          <a:p>
            <a:r>
              <a:rPr kumimoji="1" lang="ja-JP" altLang="en-US" dirty="0"/>
              <a:t>この標本は私が引き継ぎ、</a:t>
            </a:r>
            <a:r>
              <a:rPr kumimoji="1" lang="en-US" altLang="ja-JP" dirty="0"/>
              <a:t>2</a:t>
            </a:r>
            <a:r>
              <a:rPr kumimoji="1" lang="ja-JP" altLang="en-US" dirty="0"/>
              <a:t>年がかりでだいぶ透明になりました。引き継ぎたい人いませんか？</a:t>
            </a:r>
            <a:endParaRPr lang="en-US" altLang="ja-JP" dirty="0"/>
          </a:p>
          <a:p>
            <a:endParaRPr kumimoji="1" lang="en-US" altLang="ja-JP" dirty="0"/>
          </a:p>
          <a:p>
            <a:r>
              <a:rPr kumimoji="1" lang="ja-JP" altLang="en-US" dirty="0"/>
              <a:t>最後は「焼き魚のやさしい食べ方」のような本にして施設や保育園にお配りするという夢も持てますね。誰か引き継ぎませんか？</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16</a:t>
            </a:fld>
            <a:endParaRPr kumimoji="1" lang="ja-JP" altLang="en-US"/>
          </a:p>
        </p:txBody>
      </p:sp>
    </p:spTree>
    <p:extLst>
      <p:ext uri="{BB962C8B-B14F-4D97-AF65-F5344CB8AC3E}">
        <p14:creationId xmlns:p14="http://schemas.microsoft.com/office/powerpoint/2010/main" val="133080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先輩たちの研究から「くじけるな」というメッセージを受け取ってください。</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17</a:t>
            </a:fld>
            <a:endParaRPr kumimoji="1" lang="ja-JP" altLang="en-US" noProof="0"/>
          </a:p>
        </p:txBody>
      </p:sp>
    </p:spTree>
    <p:extLst>
      <p:ext uri="{BB962C8B-B14F-4D97-AF65-F5344CB8AC3E}">
        <p14:creationId xmlns:p14="http://schemas.microsoft.com/office/powerpoint/2010/main" val="377968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笑っちゃうほどいい研究</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p>
            <a:pPr fontAlgn="base"/>
            <a:r>
              <a:rPr lang="ja-JP" altLang="en-US" sz="1000" dirty="0"/>
              <a:t>県相生ではありませんがテレビでも取り上げられた</a:t>
            </a:r>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「オナラの音と臭いを消すパンツ」</a:t>
            </a:r>
            <a:endParaRPr kumimoji="1" lang="en-US" altLang="ja-JP"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endParaRPr>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「周りが気になりオナラを我慢して体調を崩してしまう。そんな誰にでも思い当たる悩みを解消するパンツを作ろうと思いました」（布施君）。</a:t>
            </a:r>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すでに、オナラの音を小さくするクッションや、臭いをやわらげるパンツは商品化されているが、３人が目指すのは、臭いと音の両方を消す万能パンツだ。</a:t>
            </a:r>
          </a:p>
          <a:p>
            <a:pPr fontAlgn="base"/>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まずは消音実験。音を消すには、障害物で音をはね返して遮断する「遮音」と、音を吸収する「吸音」を組み合わせると効果があると分かった。吸音材の役割を担う</a:t>
            </a:r>
            <a:r>
              <a:rPr kumimoji="1" lang="ja-JP" altLang="en-US" sz="1000" b="0" i="0" kern="1200" dirty="0">
                <a:effectLst/>
                <a:latin typeface="Meiryo UI" panose="020B0604030504040204" pitchFamily="50" charset="-128"/>
                <a:ea typeface="Meiryo UI" panose="020B0604030504040204" pitchFamily="50" charset="-128"/>
                <a:cs typeface="+mn-cs"/>
              </a:rPr>
              <a:t>スポンジで携帯電話をくるみ</a:t>
            </a:r>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、缶の中に入れて密閉。アラーム音がどのくらい小さくなるか試した。「密閉状態の中で音がはね返り、音波同士が音を打ち消しあい、高い消音効果がありました」（布施君）。</a:t>
            </a:r>
          </a:p>
          <a:p>
            <a:pPr fontAlgn="base"/>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次に、臭いを吸着する</a:t>
            </a:r>
            <a:r>
              <a:rPr kumimoji="1" lang="ja-JP" altLang="en-US" sz="1000" b="0" i="0" kern="1200" dirty="0">
                <a:solidFill>
                  <a:schemeClr val="accent1">
                    <a:lumMod val="20000"/>
                    <a:lumOff val="80000"/>
                  </a:schemeClr>
                </a:solidFill>
                <a:effectLst/>
                <a:latin typeface="Meiryo UI" panose="020B0604030504040204" pitchFamily="50" charset="-128"/>
                <a:ea typeface="Meiryo UI" panose="020B0604030504040204" pitchFamily="50" charset="-128"/>
                <a:cs typeface="+mn-cs"/>
              </a:rPr>
              <a:t>活性炭を用いた消臭実験だ</a:t>
            </a:r>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a:t>
            </a:r>
            <a:r>
              <a:rPr kumimoji="1" lang="ja-JP" altLang="en-US" sz="1000" b="0" i="0" kern="1200" dirty="0">
                <a:effectLst/>
                <a:latin typeface="Meiryo UI" panose="020B0604030504040204" pitchFamily="50" charset="-128"/>
                <a:ea typeface="Meiryo UI" panose="020B0604030504040204" pitchFamily="50" charset="-128"/>
                <a:cs typeface="+mn-cs"/>
              </a:rPr>
              <a:t>きつい臭いのアンモニアと硫化水素を活性炭で消臭</a:t>
            </a:r>
            <a:r>
              <a:rPr kumimoji="1" lang="ja-JP" altLang="en-US"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rPr>
              <a:t>できるかを調べた。パンツの中と同じ条件にするため、活性炭を袋に入れて実験すると、２つの気体を吸着させた活性炭の質量が増えており、消臭効果が得られた。</a:t>
            </a:r>
            <a:endParaRPr kumimoji="1" lang="en-US" altLang="ja-JP" sz="1000" b="0" i="0" kern="1200" dirty="0">
              <a:solidFill>
                <a:schemeClr val="accent5">
                  <a:lumMod val="20000"/>
                  <a:lumOff val="80000"/>
                </a:schemeClr>
              </a:solidFill>
              <a:effectLst/>
              <a:latin typeface="Meiryo UI" panose="020B0604030504040204" pitchFamily="50" charset="-128"/>
              <a:ea typeface="Meiryo UI" panose="020B0604030504040204" pitchFamily="50" charset="-128"/>
              <a:cs typeface="+mn-cs"/>
            </a:endParaRPr>
          </a:p>
          <a:p>
            <a:pPr fontAlgn="base"/>
            <a:endParaRPr lang="en-US" altLang="ja-JP" sz="1000" dirty="0"/>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この３人の研究は</a:t>
            </a:r>
            <a:r>
              <a:rPr lang="ja-JP" altLang="en-US" sz="1000" dirty="0"/>
              <a:t>一見ばかげているようですが、すべての人に当てはまり、病院や介護施設で必要とされ、おしゃれなお姉さんにも必要とされ、</a:t>
            </a:r>
            <a:r>
              <a:rPr lang="en-US" altLang="ja-JP" sz="1000" dirty="0"/>
              <a:t>ZOZO</a:t>
            </a:r>
            <a:r>
              <a:rPr lang="ja-JP" altLang="en-US" sz="1000" dirty="0"/>
              <a:t>タウンの前澤社長も注目し「宇宙に持っていきたい」とツイートしているそうです。共同開発したいという企業も出てきたそうです。</a:t>
            </a:r>
          </a:p>
          <a:p>
            <a:r>
              <a:rPr lang="ja-JP" altLang="en-US" sz="1000" dirty="0"/>
              <a:t/>
            </a:r>
            <a:br>
              <a:rPr lang="ja-JP" altLang="en-US" sz="1000" dirty="0"/>
            </a:br>
            <a:endParaRPr kumimoji="1" lang="ja-JP" altLang="en-US" sz="1000"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18</a:t>
            </a:fld>
            <a:endParaRPr kumimoji="1" lang="ja-JP" altLang="en-US"/>
          </a:p>
        </p:txBody>
      </p:sp>
    </p:spTree>
    <p:extLst>
      <p:ext uri="{BB962C8B-B14F-4D97-AF65-F5344CB8AC3E}">
        <p14:creationId xmlns:p14="http://schemas.microsoft.com/office/powerpoint/2010/main" val="44450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これは私が大好きな研究</a:t>
            </a:r>
            <a:endParaRPr kumimoji="1" lang="en-US" altLang="ja-JP" dirty="0"/>
          </a:p>
          <a:p>
            <a:r>
              <a:rPr kumimoji="1" lang="ja-JP" altLang="en-US" dirty="0"/>
              <a:t>５８期生の「</a:t>
            </a:r>
            <a:r>
              <a:rPr kumimoji="1" lang="ja-JP" altLang="en-US" sz="1200" b="1" dirty="0">
                <a:latin typeface="BIZ UDPゴシック" panose="020B0400000000000000" pitchFamily="50" charset="-128"/>
                <a:ea typeface="BIZ UDPゴシック" panose="020B0400000000000000" pitchFamily="50" charset="-128"/>
              </a:rPr>
              <a:t>ゆかりを最後までおいしく食べられる容器の作成」</a:t>
            </a:r>
            <a:r>
              <a:rPr kumimoji="1" lang="ja-JP" altLang="en-US" dirty="0"/>
              <a:t>という研究です。</a:t>
            </a:r>
            <a:endParaRPr kumimoji="1" lang="en-US" altLang="ja-JP" dirty="0"/>
          </a:p>
          <a:p>
            <a:r>
              <a:rPr kumimoji="1" lang="ja-JP" altLang="en-US" dirty="0"/>
              <a:t>この実験も当初は笑われていました。</a:t>
            </a:r>
            <a:endParaRPr kumimoji="1" lang="en-US" altLang="ja-JP" dirty="0"/>
          </a:p>
          <a:p>
            <a:r>
              <a:rPr kumimoji="1" lang="ja-JP" altLang="en-US" dirty="0"/>
              <a:t>それ研究なの？と</a:t>
            </a:r>
            <a:endParaRPr kumimoji="1" lang="en-US" altLang="ja-JP" dirty="0"/>
          </a:p>
          <a:p>
            <a:r>
              <a:rPr kumimoji="1" lang="ja-JP" altLang="en-US" dirty="0"/>
              <a:t>しかし、彼女たちは「くじけなかった」</a:t>
            </a:r>
            <a:endParaRPr kumimoji="1" lang="en-US" altLang="ja-JP" dirty="0"/>
          </a:p>
          <a:p>
            <a:endParaRPr kumimoji="1" lang="en-US" altLang="ja-JP" dirty="0"/>
          </a:p>
          <a:p>
            <a:r>
              <a:rPr kumimoji="1" lang="ja-JP" altLang="en-US" dirty="0"/>
              <a:t>初号機、</a:t>
            </a:r>
            <a:r>
              <a:rPr kumimoji="1" lang="en-US" altLang="ja-JP" dirty="0"/>
              <a:t>2</a:t>
            </a:r>
            <a:r>
              <a:rPr kumimoji="1" lang="ja-JP" altLang="en-US" dirty="0"/>
              <a:t>号機、</a:t>
            </a:r>
            <a:r>
              <a:rPr kumimoji="1" lang="en-US" altLang="ja-JP" dirty="0"/>
              <a:t>3</a:t>
            </a:r>
            <a:r>
              <a:rPr kumimoji="1" lang="ja-JP" altLang="en-US" dirty="0"/>
              <a:t>号機と進化、</a:t>
            </a:r>
            <a:endParaRPr kumimoji="1" lang="en-US" altLang="ja-JP" dirty="0"/>
          </a:p>
          <a:p>
            <a:r>
              <a:rPr kumimoji="1" lang="ja-JP" altLang="en-US" dirty="0"/>
              <a:t>最後は</a:t>
            </a:r>
            <a:r>
              <a:rPr kumimoji="1" lang="en-US" altLang="ja-JP" dirty="0"/>
              <a:t>3D</a:t>
            </a:r>
            <a:r>
              <a:rPr kumimoji="1" lang="ja-JP" altLang="en-US" dirty="0"/>
              <a:t>プリンターを使ってオリジナルの容器を作ったのです。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19</a:t>
            </a:fld>
            <a:endParaRPr kumimoji="1" lang="ja-JP" altLang="en-US"/>
          </a:p>
        </p:txBody>
      </p:sp>
    </p:spTree>
    <p:extLst>
      <p:ext uri="{BB962C8B-B14F-4D97-AF65-F5344CB8AC3E}">
        <p14:creationId xmlns:p14="http://schemas.microsoft.com/office/powerpoint/2010/main" val="281194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いつ当たるか分かりませんので常に答えを用意しておいてください。</a:t>
            </a:r>
            <a:endParaRPr kumimoji="1" lang="en-US" altLang="ja-JP" dirty="0"/>
          </a:p>
          <a:p>
            <a:endParaRPr kumimoji="1" lang="en-US" altLang="ja-JP" dirty="0"/>
          </a:p>
          <a:p>
            <a:r>
              <a:rPr kumimoji="1" lang="ja-JP" altLang="en-US" dirty="0"/>
              <a:t>手を挙げる練習をしましょう！スピディーに手を上げてください。</a:t>
            </a:r>
            <a:endParaRPr kumimoji="1" lang="en-US" altLang="ja-JP" dirty="0"/>
          </a:p>
          <a:p>
            <a:endParaRPr lang="en-US" altLang="ja-JP" dirty="0"/>
          </a:p>
          <a:p>
            <a:r>
              <a:rPr lang="ja-JP" altLang="en-US" dirty="0"/>
              <a:t>（クリック）</a:t>
            </a:r>
            <a:endParaRPr lang="en-US" altLang="ja-JP" dirty="0"/>
          </a:p>
          <a:p>
            <a:r>
              <a:rPr lang="ja-JP" altLang="en-US" dirty="0"/>
              <a:t>今日の質問には正解がありません。あなたはどう思いますか？という質問なので、常に自分なら、と考えてみてください。</a:t>
            </a:r>
            <a:endParaRPr lang="en-US" altLang="ja-JP" dirty="0"/>
          </a:p>
          <a:p>
            <a:r>
              <a:rPr lang="ja-JP" altLang="en-US" dirty="0"/>
              <a:t>間違えることはありません。堂々と答えましょう。</a:t>
            </a:r>
            <a:endParaRPr lang="en-US" altLang="ja-JP" dirty="0"/>
          </a:p>
          <a:p>
            <a:r>
              <a:rPr lang="ja-JP" altLang="en-US" dirty="0"/>
              <a:t>分からなければ「わかりません」とはっきり言いましょう。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ja-JP" altLang="en-US" smtClean="0"/>
              <a:t>2</a:t>
            </a:fld>
            <a:endParaRPr kumimoji="1" lang="ja-JP" altLang="en-US"/>
          </a:p>
        </p:txBody>
      </p:sp>
    </p:spTree>
    <p:extLst>
      <p:ext uri="{BB962C8B-B14F-4D97-AF65-F5344CB8AC3E}">
        <p14:creationId xmlns:p14="http://schemas.microsoft.com/office/powerpoint/2010/main" val="48115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彼女たちのノートです。設計図が書いてあります。</a:t>
            </a:r>
            <a:endParaRPr kumimoji="1" lang="en-US" altLang="ja-JP" dirty="0"/>
          </a:p>
          <a:p>
            <a:r>
              <a:rPr kumimoji="1" lang="ja-JP" altLang="en-US" dirty="0"/>
              <a:t>塩を顕微鏡で見たり、一度水に溶かしてみたり、色々なことをしては研究ノートに「失敗」「失敗」と書いています。</a:t>
            </a:r>
            <a:endParaRPr kumimoji="1" lang="en-US" altLang="ja-JP" dirty="0"/>
          </a:p>
          <a:p>
            <a:endParaRPr kumimoji="1" lang="en-US" altLang="ja-JP" dirty="0"/>
          </a:p>
          <a:p>
            <a:r>
              <a:rPr kumimoji="1" lang="ja-JP" altLang="en-US" dirty="0"/>
              <a:t>あと一歩、進化と改良を加えられればゆかりのメーカーの「三島」さんに売り込めたのに（笑）残念です。</a:t>
            </a:r>
            <a:endParaRPr kumimoji="1" lang="en-US" altLang="ja-JP" dirty="0"/>
          </a:p>
          <a:p>
            <a:r>
              <a:rPr kumimoji="1" lang="ja-JP" altLang="en-US" dirty="0"/>
              <a:t>誰か、引き継ぎませんか？</a:t>
            </a:r>
            <a:endParaRPr kumimoji="1" lang="en-US" altLang="ja-JP" dirty="0"/>
          </a:p>
          <a:p>
            <a:endParaRPr kumimoji="1" lang="en-US" altLang="ja-JP" dirty="0"/>
          </a:p>
          <a:p>
            <a:r>
              <a:rPr kumimoji="1" lang="ja-JP" altLang="en-US" dirty="0"/>
              <a:t>彼女たちの研究を見ていて気付きました。ごま塩。塩の粒が加工されています。</a:t>
            </a:r>
            <a:endParaRPr kumimoji="1" lang="en-US" altLang="ja-JP" dirty="0"/>
          </a:p>
          <a:p>
            <a:r>
              <a:rPr kumimoji="1" lang="ja-JP" altLang="en-US" dirty="0"/>
              <a:t>同じ発想なのではないかと思っています。　</a:t>
            </a:r>
            <a:endParaRPr kumimoji="1"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20</a:t>
            </a:fld>
            <a:endParaRPr kumimoji="1" lang="ja-JP" altLang="en-US"/>
          </a:p>
        </p:txBody>
      </p:sp>
    </p:spTree>
    <p:extLst>
      <p:ext uri="{BB962C8B-B14F-4D97-AF65-F5344CB8AC3E}">
        <p14:creationId xmlns:p14="http://schemas.microsoft.com/office/powerpoint/2010/main" val="136506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53191" y="5119201"/>
            <a:ext cx="5510530" cy="3945493"/>
          </a:xfrm>
        </p:spPr>
        <p:txBody>
          <a:bodyPr/>
          <a:lstStyle/>
          <a:p>
            <a:r>
              <a:rPr kumimoji="1" lang="ja-JP" altLang="en-US" dirty="0"/>
              <a:t>メモしておくことは大切です。</a:t>
            </a:r>
            <a:endParaRPr kumimoji="1" lang="en-US" altLang="ja-JP" dirty="0"/>
          </a:p>
          <a:p>
            <a:r>
              <a:rPr lang="en-US" altLang="ja-JP" dirty="0"/>
              <a:t>3</a:t>
            </a:r>
            <a:r>
              <a:rPr lang="ja-JP" altLang="en-US" dirty="0"/>
              <a:t>年生</a:t>
            </a:r>
            <a:r>
              <a:rPr lang="ja-JP" altLang="en-US" dirty="0" smtClean="0"/>
              <a:t>の</a:t>
            </a:r>
            <a:r>
              <a:rPr lang="en-US" altLang="ja-JP" dirty="0" smtClean="0"/>
              <a:t>A</a:t>
            </a:r>
            <a:r>
              <a:rPr lang="ja-JP" altLang="en-US" dirty="0" smtClean="0"/>
              <a:t>先輩</a:t>
            </a:r>
            <a:r>
              <a:rPr lang="ja-JP" altLang="en-US" dirty="0"/>
              <a:t>のノートを見てみましょう。</a:t>
            </a:r>
            <a:endParaRPr lang="en-US" altLang="ja-JP" dirty="0"/>
          </a:p>
          <a:p>
            <a:endParaRPr kumimoji="1" lang="en-US" altLang="ja-JP" dirty="0"/>
          </a:p>
          <a:p>
            <a:r>
              <a:rPr lang="ja-JP" altLang="en-US" dirty="0"/>
              <a:t>本来は鉛筆書きはダメとか。付箋はダメとか研究ノートのルールがありますが、今回のこの</a:t>
            </a:r>
            <a:r>
              <a:rPr lang="en-US" altLang="ja-JP" dirty="0" err="1"/>
              <a:t>SSⅡ</a:t>
            </a:r>
            <a:r>
              <a:rPr lang="ja-JP" altLang="en-US" dirty="0"/>
              <a:t>の研究では、とにかくメモを取っておけばいいです。思いついたことを付箋に書いてあとでノートに貼るものありです。写真は大事です。日付も入りますし、発表の時に便利ですので写真は撮っておきましょう。</a:t>
            </a: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31FB8F3-31CF-46A8-8E96-B61FDBEF6207}" type="slidenum">
              <a:rPr kumimoji="1" lang="en-US" altLang="ja-JP" noProof="0" smtClean="0"/>
              <a:pPr/>
              <a:t>21</a:t>
            </a:fld>
            <a:endParaRPr kumimoji="1" lang="ja-JP" altLang="en-US" noProof="0"/>
          </a:p>
        </p:txBody>
      </p:sp>
    </p:spTree>
    <p:extLst>
      <p:ext uri="{BB962C8B-B14F-4D97-AF65-F5344CB8AC3E}">
        <p14:creationId xmlns:p14="http://schemas.microsoft.com/office/powerpoint/2010/main" val="2262835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73577" y="5738769"/>
            <a:ext cx="5510530" cy="3742013"/>
          </a:xfrm>
        </p:spPr>
        <p:txBody>
          <a:bodyPr/>
          <a:lstStyle/>
          <a:p>
            <a:r>
              <a:rPr kumimoji="1" lang="ja-JP" altLang="en-US" dirty="0"/>
              <a:t>こちらがノートの持ち主の</a:t>
            </a:r>
            <a:r>
              <a:rPr kumimoji="1" lang="en-US" altLang="ja-JP" dirty="0"/>
              <a:t>58</a:t>
            </a:r>
            <a:r>
              <a:rPr kumimoji="1" lang="ja-JP" altLang="en-US" dirty="0"/>
              <a:t>期</a:t>
            </a:r>
            <a:r>
              <a:rPr kumimoji="1" lang="ja-JP" altLang="en-US" dirty="0" smtClean="0"/>
              <a:t>の</a:t>
            </a:r>
            <a:r>
              <a:rPr lang="en-US" altLang="ja-JP" dirty="0" smtClean="0"/>
              <a:t>A</a:t>
            </a:r>
            <a:r>
              <a:rPr kumimoji="1" lang="ja-JP" altLang="en-US" dirty="0" smtClean="0"/>
              <a:t>先輩</a:t>
            </a:r>
            <a:r>
              <a:rPr kumimoji="1" lang="ja-JP" altLang="en-US" dirty="0"/>
              <a:t>です。</a:t>
            </a:r>
            <a:endParaRPr kumimoji="1" lang="en-US" altLang="ja-JP" dirty="0"/>
          </a:p>
        </p:txBody>
      </p:sp>
      <p:sp>
        <p:nvSpPr>
          <p:cNvPr id="4" name="スライド番号プレースホルダー 3"/>
          <p:cNvSpPr>
            <a:spLocks noGrp="1"/>
          </p:cNvSpPr>
          <p:nvPr>
            <p:ph type="sldNum" sz="quarter" idx="10"/>
          </p:nvPr>
        </p:nvSpPr>
        <p:spPr/>
        <p:txBody>
          <a:bodyPr/>
          <a:lstStyle/>
          <a:p>
            <a:fld id="{A31FB8F3-31CF-46A8-8E96-B61FDBEF6207}" type="slidenum">
              <a:rPr kumimoji="1" lang="en-US" altLang="ja-JP" noProof="0" smtClean="0"/>
              <a:pPr/>
              <a:t>22</a:t>
            </a:fld>
            <a:endParaRPr kumimoji="1" lang="ja-JP" altLang="en-US" noProof="0"/>
          </a:p>
        </p:txBody>
      </p:sp>
    </p:spTree>
    <p:extLst>
      <p:ext uri="{BB962C8B-B14F-4D97-AF65-F5344CB8AC3E}">
        <p14:creationId xmlns:p14="http://schemas.microsoft.com/office/powerpoint/2010/main" val="226283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みなさんよくご存じ化学研究部部長</a:t>
            </a:r>
            <a:r>
              <a:rPr kumimoji="1" lang="ja-JP" altLang="en-US" dirty="0" smtClean="0"/>
              <a:t>の</a:t>
            </a:r>
            <a:r>
              <a:rPr kumimoji="1" lang="en-US" altLang="ja-JP" dirty="0" smtClean="0"/>
              <a:t>B</a:t>
            </a:r>
            <a:r>
              <a:rPr kumimoji="1" lang="ja-JP" altLang="en-US" dirty="0" err="1" smtClean="0"/>
              <a:t>さん</a:t>
            </a:r>
            <a:r>
              <a:rPr kumimoji="1" lang="ja-JP" altLang="en-US" dirty="0" err="1"/>
              <a:t>と</a:t>
            </a:r>
            <a:r>
              <a:rPr kumimoji="1" lang="ja-JP" altLang="en-US" dirty="0"/>
              <a:t>その仲間たちの研究です。</a:t>
            </a:r>
            <a:endParaRPr kumimoji="1" lang="en-US" altLang="ja-JP" dirty="0"/>
          </a:p>
          <a:p>
            <a:r>
              <a:rPr kumimoji="1" lang="ja-JP" altLang="en-US" dirty="0"/>
              <a:t>これも先輩の研究を引き継いだ研究です。</a:t>
            </a:r>
            <a:endParaRPr kumimoji="1" lang="en-US" altLang="ja-JP" dirty="0"/>
          </a:p>
          <a:p>
            <a:r>
              <a:rPr kumimoji="1" lang="ja-JP" altLang="en-US" dirty="0"/>
              <a:t>何より大切なのはこの「笑顔」です。研究や実験を楽しんでいる。みなさんも苦しみの先に笑顔があります。忘れないで。</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23</a:t>
            </a:fld>
            <a:endParaRPr kumimoji="1" lang="ja-JP" altLang="en-US" noProof="0"/>
          </a:p>
        </p:txBody>
      </p:sp>
    </p:spTree>
    <p:extLst>
      <p:ext uri="{BB962C8B-B14F-4D97-AF65-F5344CB8AC3E}">
        <p14:creationId xmlns:p14="http://schemas.microsoft.com/office/powerpoint/2010/main" val="47654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pPr fontAlgn="base"/>
            <a:r>
              <a:rPr lang="ja-JP" altLang="en-US" sz="1000" dirty="0"/>
              <a:t>外部の専門家とつながろう。</a:t>
            </a:r>
            <a:endParaRPr lang="en-US" altLang="ja-JP" sz="1000" dirty="0"/>
          </a:p>
          <a:p>
            <a:pPr fontAlgn="base"/>
            <a:endParaRPr lang="en-US" altLang="ja-JP" sz="1000" dirty="0"/>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花粉と聞いて、季節が限られる、集めるのが難しい、代替品では結果が怪しいなど問題がありました。</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が、彼らはアレルゲン研究所にお願いして「本物の花粉」を入手し研究していました。</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他にも、消費者センターや大学との連携など外部とつながることは皆さんの視野や研究を広げてくれるジャンプアップさせてくれます。</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p>
            <a:pPr fontAlgn="base"/>
            <a:r>
              <a:rPr kumimoji="1" lang="ja-JP" altLang="en-US" sz="1000" b="0" i="0" kern="1200" dirty="0">
                <a:solidFill>
                  <a:schemeClr val="tx1"/>
                </a:solidFill>
                <a:effectLst/>
                <a:latin typeface="Meiryo UI" panose="020B0604030504040204" pitchFamily="50" charset="-128"/>
                <a:ea typeface="Meiryo UI" panose="020B0604030504040204" pitchFamily="50" charset="-128"/>
                <a:cs typeface="+mn-cs"/>
              </a:rPr>
              <a:t>でもすぐに先生に頼ってはダメです。まず調べて、どことつながりたいのか、ヒントがもらえそうなところはどこなのか調べてから先生に連絡を取ってもらうとか、自分から連絡してみるとか、コミュニケーションを大切にしてください。</a:t>
            </a:r>
            <a:r>
              <a:rPr lang="ja-JP" altLang="en-US" dirty="0"/>
              <a:t/>
            </a:r>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24</a:t>
            </a:fld>
            <a:endParaRPr kumimoji="1" lang="ja-JP" altLang="en-US"/>
          </a:p>
        </p:txBody>
      </p:sp>
    </p:spTree>
    <p:extLst>
      <p:ext uri="{BB962C8B-B14F-4D97-AF65-F5344CB8AC3E}">
        <p14:creationId xmlns:p14="http://schemas.microsoft.com/office/powerpoint/2010/main" val="3383680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外部の専門家とつながる。この研究は多分</a:t>
            </a:r>
            <a:r>
              <a:rPr kumimoji="1" lang="en-US" altLang="ja-JP" dirty="0"/>
              <a:t>59</a:t>
            </a:r>
            <a:r>
              <a:rPr kumimoji="1" lang="ja-JP" altLang="en-US" dirty="0"/>
              <a:t>期で一番お金がかかっている実験です。</a:t>
            </a:r>
            <a:endParaRPr kumimoji="1" lang="en-US" altLang="ja-JP" dirty="0"/>
          </a:p>
          <a:p>
            <a:r>
              <a:rPr kumimoji="1" lang="ja-JP" altLang="en-US" dirty="0"/>
              <a:t>備長炭とマグネシウム板の組合わせで３万円くらい、それを</a:t>
            </a:r>
            <a:r>
              <a:rPr kumimoji="1" lang="en-US" altLang="ja-JP" dirty="0"/>
              <a:t>3</a:t>
            </a:r>
            <a:r>
              <a:rPr kumimoji="1" lang="ja-JP" altLang="en-US" dirty="0"/>
              <a:t>セット買いました。</a:t>
            </a:r>
            <a:endParaRPr kumimoji="1" lang="en-US" altLang="ja-JP" dirty="0"/>
          </a:p>
          <a:p>
            <a:r>
              <a:rPr kumimoji="1" lang="ja-JP" altLang="en-US" dirty="0"/>
              <a:t>ニソールは「植物発電」と検索すると一番にヒットする会社です。</a:t>
            </a:r>
            <a:endParaRPr kumimoji="1" lang="en-US" altLang="ja-JP" dirty="0"/>
          </a:p>
          <a:p>
            <a:r>
              <a:rPr kumimoji="1" lang="ja-JP" altLang="en-US" dirty="0"/>
              <a:t>この会社とコンタクトを取って実験キットを買いました。</a:t>
            </a:r>
            <a:endParaRPr kumimoji="1" lang="en-US" altLang="ja-JP" dirty="0"/>
          </a:p>
          <a:p>
            <a:endParaRPr kumimoji="1" lang="en-US" altLang="ja-JP" dirty="0"/>
          </a:p>
          <a:p>
            <a:r>
              <a:rPr kumimoji="1" lang="ja-JP" altLang="en-US" dirty="0"/>
              <a:t>かなり高額でしたが彼女たちはあきらめませんでした。企業側も協力してくださり、このキットの研究開発者を県相に派遣してくださり直接アドバイスをいただいたりしました。ここでも大切なのはコミュニケーションです。</a:t>
            </a:r>
            <a:endParaRPr kumimoji="1" lang="en-US" altLang="ja-JP" dirty="0"/>
          </a:p>
          <a:p>
            <a:r>
              <a:rPr kumimoji="1" lang="ja-JP" altLang="en-US" dirty="0"/>
              <a:t>また、ずっとデータを取るために</a:t>
            </a:r>
            <a:r>
              <a:rPr kumimoji="1" lang="en-US" altLang="ja-JP" dirty="0"/>
              <a:t>Wi-Fi</a:t>
            </a:r>
            <a:r>
              <a:rPr kumimoji="1" lang="ja-JP" altLang="en-US" dirty="0"/>
              <a:t>でデータが集められるようクロームブックをつなぐなど工夫していました。</a:t>
            </a:r>
            <a:endParaRPr kumimoji="1" lang="en-US" altLang="ja-JP" dirty="0"/>
          </a:p>
          <a:p>
            <a:endParaRPr kumimoji="1" lang="en-US" altLang="ja-JP" dirty="0"/>
          </a:p>
          <a:p>
            <a:r>
              <a:rPr kumimoji="1" lang="ja-JP" altLang="en-US" dirty="0"/>
              <a:t>誰か、引き継ぎませんか？キットはあるのです。あとはみなさんのアイデア次第です。</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25</a:t>
            </a:fld>
            <a:endParaRPr kumimoji="1" lang="ja-JP" altLang="en-US" noProof="0"/>
          </a:p>
        </p:txBody>
      </p:sp>
    </p:spTree>
    <p:extLst>
      <p:ext uri="{BB962C8B-B14F-4D97-AF65-F5344CB8AC3E}">
        <p14:creationId xmlns:p14="http://schemas.microsoft.com/office/powerpoint/2010/main" val="383860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例えば、博物館には学芸員さんという研究の専門家がいます。</a:t>
            </a:r>
            <a:endParaRPr kumimoji="1" lang="en-US" altLang="ja-JP" dirty="0"/>
          </a:p>
          <a:p>
            <a:r>
              <a:rPr kumimoji="1" lang="ja-JP" altLang="en-US" dirty="0"/>
              <a:t>もし専門の人がいなくても、何かヒントをくれると思います。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26</a:t>
            </a:fld>
            <a:endParaRPr kumimoji="1" lang="ja-JP" altLang="en-US" noProof="0"/>
          </a:p>
        </p:txBody>
      </p:sp>
    </p:spTree>
    <p:extLst>
      <p:ext uri="{BB962C8B-B14F-4D97-AF65-F5344CB8AC3E}">
        <p14:creationId xmlns:p14="http://schemas.microsoft.com/office/powerpoint/2010/main" val="41949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国民生活センター、いろいろな測定機器がありますので、自分が図りたい数値がはっきりしたら相談してみましょう。</a:t>
            </a:r>
            <a:endParaRPr kumimoji="1" lang="en-US" altLang="ja-JP" dirty="0"/>
          </a:p>
          <a:p>
            <a:r>
              <a:rPr kumimoji="1" lang="ja-JP" altLang="en-US" dirty="0"/>
              <a:t>これはかつて「食物アレルギーの人でも食べられるエビの開発」だったかな？</a:t>
            </a:r>
            <a:endParaRPr kumimoji="1" lang="en-US" altLang="ja-JP" dirty="0"/>
          </a:p>
          <a:p>
            <a:r>
              <a:rPr kumimoji="1" lang="ja-JP" altLang="en-US" dirty="0"/>
              <a:t>エビやかまぼこの硬さを図る機械です。</a:t>
            </a:r>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27</a:t>
            </a:fld>
            <a:endParaRPr kumimoji="1" lang="ja-JP" altLang="en-US" noProof="0"/>
          </a:p>
        </p:txBody>
      </p:sp>
    </p:spTree>
    <p:extLst>
      <p:ext uri="{BB962C8B-B14F-4D97-AF65-F5344CB8AC3E}">
        <p14:creationId xmlns:p14="http://schemas.microsoft.com/office/powerpoint/2010/main" val="166070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大学とつながる</a:t>
            </a:r>
            <a:endParaRPr kumimoji="1" lang="en-US" altLang="ja-JP" dirty="0"/>
          </a:p>
          <a:p>
            <a:r>
              <a:rPr kumimoji="1" lang="ja-JP" altLang="en-US" dirty="0"/>
              <a:t>県相の</a:t>
            </a:r>
            <a:r>
              <a:rPr kumimoji="1" lang="en-US" altLang="ja-JP" dirty="0"/>
              <a:t>SSH</a:t>
            </a:r>
            <a:r>
              <a:rPr kumimoji="1" lang="ja-JP" altLang="en-US" dirty="0"/>
              <a:t>は大学との連携ができます。これは非常にラッキーなことで利用しない手はないと思います。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28</a:t>
            </a:fld>
            <a:endParaRPr kumimoji="1" lang="ja-JP" altLang="en-US" noProof="0"/>
          </a:p>
        </p:txBody>
      </p:sp>
    </p:spTree>
    <p:extLst>
      <p:ext uri="{BB962C8B-B14F-4D97-AF65-F5344CB8AC3E}">
        <p14:creationId xmlns:p14="http://schemas.microsoft.com/office/powerpoint/2010/main" val="91050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青山学院大学とつながる</a:t>
            </a:r>
            <a:endParaRPr kumimoji="1" lang="en-US" altLang="ja-JP" dirty="0"/>
          </a:p>
          <a:p>
            <a:r>
              <a:rPr kumimoji="1" lang="ja-JP" altLang="en-US" dirty="0"/>
              <a:t>最初は難しいと感じるかもしれません。この</a:t>
            </a:r>
            <a:r>
              <a:rPr kumimoji="1" lang="en-US" altLang="ja-JP" dirty="0"/>
              <a:t>3</a:t>
            </a:r>
            <a:r>
              <a:rPr kumimoji="1" lang="ja-JP" altLang="en-US" dirty="0"/>
              <a:t>人も最初は苦労していました。でも結果的にはワンランク上の研究施設でワンランク上の発表を行い満足そうでした。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29</a:t>
            </a:fld>
            <a:endParaRPr kumimoji="1" lang="ja-JP" altLang="en-US" noProof="0"/>
          </a:p>
        </p:txBody>
      </p:sp>
    </p:spTree>
    <p:extLst>
      <p:ext uri="{BB962C8B-B14F-4D97-AF65-F5344CB8AC3E}">
        <p14:creationId xmlns:p14="http://schemas.microsoft.com/office/powerpoint/2010/main" val="294044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まずは再現性や数値化、客観性について考えてみましょう。</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3</a:t>
            </a:fld>
            <a:endParaRPr kumimoji="1" lang="ja-JP" altLang="en-US" noProof="0"/>
          </a:p>
        </p:txBody>
      </p:sp>
    </p:spTree>
    <p:extLst>
      <p:ext uri="{BB962C8B-B14F-4D97-AF65-F5344CB8AC3E}">
        <p14:creationId xmlns:p14="http://schemas.microsoft.com/office/powerpoint/2010/main" val="938614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バイオミミクリーとかバイオミメティクスなど、植物や昆虫の性質を模倣して技術開発に生かすこと。</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30</a:t>
            </a:fld>
            <a:endParaRPr kumimoji="1" lang="ja-JP" altLang="en-US" noProof="0"/>
          </a:p>
        </p:txBody>
      </p:sp>
    </p:spTree>
    <p:extLst>
      <p:ext uri="{BB962C8B-B14F-4D97-AF65-F5344CB8AC3E}">
        <p14:creationId xmlns:p14="http://schemas.microsoft.com/office/powerpoint/2010/main" val="2137090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研究の出発点は「食品ロス」家庭で捨てられる野菜の色素を使って色鉛筆を作る子供用キットを開発というゴールでした。子供たちに食品ロスについて知識や関心を持って欲しい、食品廃棄量削減の啓発に役立てたい。子供た使うのだから安全なものでなければならないという目標も掲げています。</a:t>
            </a:r>
            <a:endParaRPr kumimoji="1" lang="en-US" altLang="ja-JP" dirty="0"/>
          </a:p>
          <a:p>
            <a:r>
              <a:rPr kumimoji="1" lang="ja-JP" altLang="en-US" dirty="0"/>
              <a:t>顕微鏡を使ってするつぶした野菜の粒子を観察しています。</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31</a:t>
            </a:fld>
            <a:endParaRPr kumimoji="1" lang="ja-JP" altLang="en-US" noProof="0"/>
          </a:p>
        </p:txBody>
      </p:sp>
    </p:spTree>
    <p:extLst>
      <p:ext uri="{BB962C8B-B14F-4D97-AF65-F5344CB8AC3E}">
        <p14:creationId xmlns:p14="http://schemas.microsoft.com/office/powerpoint/2010/main" val="3641456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a:xfrm>
            <a:off x="678181" y="4822270"/>
            <a:ext cx="5521167" cy="4688997"/>
          </a:xfrm>
        </p:spPr>
        <p:txBody>
          <a:bodyPr/>
          <a:lstStyle/>
          <a:p>
            <a:r>
              <a:rPr kumimoji="1" lang="ja-JP" altLang="en-US" dirty="0"/>
              <a:t>県相では有名になった</a:t>
            </a:r>
            <a:r>
              <a:rPr kumimoji="1" lang="en-US" altLang="ja-JP" dirty="0"/>
              <a:t>57</a:t>
            </a:r>
            <a:r>
              <a:rPr kumimoji="1" lang="ja-JP" altLang="en-US" dirty="0"/>
              <a:t>期生の研究ですが、最初は広大なテーマで「</a:t>
            </a:r>
            <a:r>
              <a:rPr lang="ja-JP" altLang="en-US" dirty="0"/>
              <a:t>海における重油の回収</a:t>
            </a:r>
            <a:r>
              <a:rPr kumimoji="1" lang="ja-JP" altLang="en-US" dirty="0"/>
              <a:t>」でした。</a:t>
            </a:r>
            <a:endParaRPr kumimoji="1" lang="en-US" altLang="ja-JP" dirty="0"/>
          </a:p>
          <a:p>
            <a:endParaRPr kumimoji="1" lang="en-US" altLang="ja-JP" dirty="0"/>
          </a:p>
          <a:p>
            <a:r>
              <a:rPr kumimoji="1" lang="ja-JP" altLang="en-US" dirty="0"/>
              <a:t>私は無理じゃない？と思っていました。海に重油をまいて回収する実験なんてできないでしょうと思ったからです。</a:t>
            </a:r>
            <a:endParaRPr kumimoji="1" lang="en-US" altLang="ja-JP" dirty="0"/>
          </a:p>
          <a:p>
            <a:pPr defTabSz="966064"/>
            <a:r>
              <a:rPr kumimoji="1" lang="ja-JP" altLang="en-US" dirty="0"/>
              <a:t>「重油」は簡単に買えないし、危ないし。</a:t>
            </a:r>
            <a:endParaRPr kumimoji="1" lang="en-US" altLang="ja-JP" dirty="0"/>
          </a:p>
          <a:p>
            <a:r>
              <a:rPr kumimoji="1" lang="ja-JP" altLang="en-US" dirty="0"/>
              <a:t>ところが彼女たちは「くじけません」でした。</a:t>
            </a:r>
            <a:endParaRPr kumimoji="1" lang="en-US" altLang="ja-JP" dirty="0"/>
          </a:p>
          <a:p>
            <a:endParaRPr kumimoji="1" lang="en-US" altLang="ja-JP" dirty="0"/>
          </a:p>
          <a:p>
            <a:r>
              <a:rPr kumimoji="1" lang="ja-JP" altLang="en-US" dirty="0"/>
              <a:t>時に教員は即答できない質問をしたり、できないと言ったり、知らないと言ったり、意地悪をするでしょう。</a:t>
            </a:r>
            <a:endParaRPr kumimoji="1" lang="en-US" altLang="ja-JP" dirty="0"/>
          </a:p>
          <a:p>
            <a:r>
              <a:rPr kumimoji="1" lang="ja-JP" altLang="en-US" dirty="0"/>
              <a:t>でもくじけてはいけません。議論でねじ伏せる、納得させる、納得してくれるまで説明する。</a:t>
            </a:r>
            <a:endParaRPr kumimoji="1" lang="en-US" altLang="ja-JP" dirty="0"/>
          </a:p>
          <a:p>
            <a:r>
              <a:rPr kumimoji="1" lang="ja-JP" altLang="en-US" dirty="0"/>
              <a:t>こうすることで研究に自信が持てたり、コミュニケーション能力が育ったりするのです。</a:t>
            </a:r>
            <a:endParaRPr kumimoji="1" lang="en-US" altLang="ja-JP" dirty="0"/>
          </a:p>
          <a:p>
            <a:r>
              <a:rPr kumimoji="1" lang="ja-JP" altLang="en-US" dirty="0"/>
              <a:t>そのための意地悪です。本当は意地悪ではありませんが、みんなはそう感じるでしょう？</a:t>
            </a:r>
            <a:endParaRPr kumimoji="1" lang="en-US" altLang="ja-JP" dirty="0"/>
          </a:p>
          <a:p>
            <a:r>
              <a:rPr kumimoji="1" lang="ja-JP" altLang="en-US" dirty="0"/>
              <a:t>そういう議論が、先生たちを論破することが、楽しくなれば占めたものです。</a:t>
            </a:r>
            <a:endParaRPr kumimoji="1" lang="en-US" altLang="ja-JP" dirty="0"/>
          </a:p>
          <a:p>
            <a:endParaRPr kumimoji="1" lang="en-US" altLang="ja-JP" dirty="0"/>
          </a:p>
          <a:p>
            <a:r>
              <a:rPr kumimoji="1" lang="ja-JP" altLang="en-US" dirty="0"/>
              <a:t>彼女たちは水槽に人工海水を張ってミニマムに実験するといいます。</a:t>
            </a:r>
            <a:endParaRPr kumimoji="1" lang="en-US" altLang="ja-JP" dirty="0"/>
          </a:p>
          <a:p>
            <a:r>
              <a:rPr kumimoji="1" lang="ja-JP" altLang="en-US" dirty="0"/>
              <a:t>実験計画に加え、熱心さ、情熱、アピールにより、数々の困難を乗り越え、重油を入手することができました。</a:t>
            </a:r>
            <a:endParaRPr kumimoji="1" lang="en-US" altLang="ja-JP" dirty="0"/>
          </a:p>
          <a:p>
            <a:endParaRPr kumimoji="1" lang="en-US" altLang="ja-JP" dirty="0"/>
          </a:p>
          <a:p>
            <a:r>
              <a:rPr kumimoji="1" lang="ja-JP" altLang="en-US" dirty="0"/>
              <a:t>水槽が重油だらけになったり、部屋が臭くなったり、色々と困難がありましたが。</a:t>
            </a:r>
            <a:endParaRPr kumimoji="1" lang="en-US" altLang="ja-JP" dirty="0"/>
          </a:p>
          <a:p>
            <a:r>
              <a:rPr kumimoji="1" lang="ja-JP" altLang="en-US" dirty="0"/>
              <a:t>結果、</a:t>
            </a:r>
            <a:r>
              <a:rPr kumimoji="1" lang="en-US" altLang="ja-JP" dirty="0"/>
              <a:t>SSH</a:t>
            </a:r>
            <a:r>
              <a:rPr kumimoji="1" lang="ja-JP" altLang="en-US" dirty="0"/>
              <a:t>全国大会に行ったり、「神奈川県科学教育振興委員会賞」なるものを受賞したり、入試のアピールにもなりました。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32</a:t>
            </a:fld>
            <a:endParaRPr kumimoji="1" lang="ja-JP" altLang="en-US"/>
          </a:p>
        </p:txBody>
      </p:sp>
    </p:spTree>
    <p:extLst>
      <p:ext uri="{BB962C8B-B14F-4D97-AF65-F5344CB8AC3E}">
        <p14:creationId xmlns:p14="http://schemas.microsoft.com/office/powerpoint/2010/main" val="1530505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いい研究とは、「仮説を立て、実験し、結果を考察し、改善し、また仮説を立て実験する」このような繰り返し</a:t>
            </a:r>
            <a:r>
              <a:rPr kumimoji="1" lang="ja-JP" altLang="en-US" dirty="0" err="1"/>
              <a:t>な</a:t>
            </a:r>
            <a:r>
              <a:rPr kumimoji="1" lang="ja-JP" altLang="en-US" dirty="0"/>
              <a:t>わけです。</a:t>
            </a:r>
            <a:endParaRPr kumimoji="1" lang="en-US" altLang="ja-JP" dirty="0"/>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相模原市立博物館の学芸員の秋山さん曰く、</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研究に大切な</a:t>
            </a:r>
            <a:r>
              <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rPr>
              <a:t>3</a:t>
            </a:r>
            <a:r>
              <a:rPr kumimoji="1" lang="ja-JP" altLang="en-US" sz="1200" b="0" i="0" kern="1200" dirty="0" err="1">
                <a:solidFill>
                  <a:schemeClr val="tx1"/>
                </a:solidFill>
                <a:effectLst/>
                <a:latin typeface="Meiryo UI" panose="020B0604030504040204" pitchFamily="50" charset="-128"/>
                <a:ea typeface="Meiryo UI" panose="020B0604030504040204" pitchFamily="50" charset="-128"/>
                <a:cs typeface="+mn-cs"/>
              </a:rPr>
              <a:t>つの</a:t>
            </a:r>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条件は「再現性、客観性（数値化）、オリジナリティ」だそうです。</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lang="ja-JP" altLang="en-US" dirty="0"/>
              <a:t>「オリジナリティ」って難しそうですよね。</a:t>
            </a:r>
            <a:endParaRPr lang="en-US" altLang="ja-JP" dirty="0"/>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誰でも発明王になれるわけではありませんよね。</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lang="ja-JP" altLang="en-US" dirty="0"/>
              <a:t>「まだ、だれもやっていない」ということです。</a:t>
            </a:r>
            <a:endParaRPr lang="en-US" altLang="ja-JP" dirty="0"/>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例えば、水を扱う研究を選ぶ人は</a:t>
            </a:r>
            <a:r>
              <a:rPr lang="ja-JP" altLang="en-US" dirty="0"/>
              <a:t>毎年います。</a:t>
            </a:r>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微生物を使って水をきれいにするなんてことは浄水場で既にやっている。でもアサリやミジンコが水をきれいにするって聞いたからやってみたいって思ったらまず「予備実験」ですと言ってやってみたらいい。そのうえで浄水場に行くと、浄水場の浄化システムがいかにすごいか、いかに強大かなどを実感することができます。でもこれだけでは調べ学習に終わってしまうので、例えば「水の浄化方法について多くの人に知ってもらうにはどうしたらいいのか」とか、「浄水場の負担を減らすために私たちにできることは何なのか」とか、発展させることができるかもしれません。</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lang="en-US" altLang="ja-JP" dirty="0"/>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世界や社会全体の問題から、グッと身近な問題、自分の手の届く範囲に問題を引き寄せて、できるだけ狭くして研究していくのがポイントです。そのためには老若男女問わず、色々な人とコミュニケーションをとっていっぱいデスカッションしてください。</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lang="ja-JP" altLang="en-US" dirty="0"/>
              <a:t>例えばゴミ、日本のごみの総量や分類をしている人はいるかもしれないけれど、「県相のごみ」とか「ウチのごみ」はまだ誰も調べてないじゃないですか？</a:t>
            </a:r>
            <a:endParaRPr lang="en-US" altLang="ja-JP" dirty="0"/>
          </a:p>
          <a:p>
            <a:endPar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rPr>
              <a:t>世界の問題から、神奈川県、相模原市、何なら「県相の」とか「我が家の」としてもいいですね。オリジナルの問題としてとらえなおすのも一つの手です。</a:t>
            </a:r>
            <a:endParaRPr kumimoji="1"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sz="1200" b="0" i="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33</a:t>
            </a:fld>
            <a:endParaRPr kumimoji="1" lang="ja-JP" altLang="en-US" dirty="0"/>
          </a:p>
        </p:txBody>
      </p:sp>
    </p:spTree>
    <p:extLst>
      <p:ext uri="{BB962C8B-B14F-4D97-AF65-F5344CB8AC3E}">
        <p14:creationId xmlns:p14="http://schemas.microsoft.com/office/powerpoint/2010/main" val="2623409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便利な言葉　予備実験</a:t>
            </a:r>
            <a:endParaRPr kumimoji="1" lang="en-US" altLang="ja-JP" dirty="0"/>
          </a:p>
          <a:p>
            <a:pPr marL="571500" indent="-571500" algn="l">
              <a:buFont typeface="Arial" panose="020B0604020202020204" pitchFamily="34" charset="0"/>
              <a:buChar char="•"/>
            </a:pPr>
            <a:r>
              <a:rPr lang="ja-JP" altLang="en-US" sz="1200" b="1" dirty="0">
                <a:solidFill>
                  <a:srgbClr val="FF0000"/>
                </a:solidFill>
                <a:latin typeface="HG丸ｺﾞｼｯｸM-PRO" panose="020F0400000000000000" pitchFamily="50" charset="-128"/>
                <a:ea typeface="HG丸ｺﾞｼｯｸM-PRO" panose="020F0400000000000000" pitchFamily="50" charset="-128"/>
              </a:rPr>
              <a:t>すでに誰かがやっているけど</a:t>
            </a:r>
            <a:endParaRPr lang="en-US" altLang="ja-JP" sz="1200" b="1" dirty="0">
              <a:solidFill>
                <a:srgbClr val="FF0000"/>
              </a:solidFill>
              <a:latin typeface="HG丸ｺﾞｼｯｸM-PRO" panose="020F0400000000000000" pitchFamily="50" charset="-128"/>
              <a:ea typeface="HG丸ｺﾞｼｯｸM-PRO" panose="020F0400000000000000" pitchFamily="50" charset="-128"/>
            </a:endParaRPr>
          </a:p>
          <a:p>
            <a:pPr marL="571500" indent="-571500" algn="l">
              <a:buFont typeface="Arial" panose="020B0604020202020204" pitchFamily="34" charset="0"/>
              <a:buChar char="•"/>
            </a:pPr>
            <a:r>
              <a:rPr lang="ja-JP" altLang="en-US" sz="1200" b="1" dirty="0">
                <a:solidFill>
                  <a:srgbClr val="FF0000"/>
                </a:solidFill>
                <a:latin typeface="HG丸ｺﾞｼｯｸM-PRO" panose="020F0400000000000000" pitchFamily="50" charset="-128"/>
                <a:ea typeface="HG丸ｺﾞｼｯｸM-PRO" panose="020F0400000000000000" pitchFamily="50" charset="-128"/>
              </a:rPr>
              <a:t>本当にできるか試したい</a:t>
            </a:r>
            <a:endParaRPr lang="en-US" altLang="ja-JP" sz="1200" b="1" dirty="0">
              <a:solidFill>
                <a:srgbClr val="FF0000"/>
              </a:solidFill>
              <a:latin typeface="HG丸ｺﾞｼｯｸM-PRO" panose="020F0400000000000000" pitchFamily="50" charset="-128"/>
              <a:ea typeface="HG丸ｺﾞｼｯｸM-PRO" panose="020F0400000000000000" pitchFamily="50" charset="-128"/>
            </a:endParaRPr>
          </a:p>
          <a:p>
            <a:pPr marL="571500" indent="-571500" algn="l">
              <a:buFont typeface="Arial" panose="020B0604020202020204" pitchFamily="34" charset="0"/>
              <a:buChar char="•"/>
            </a:pPr>
            <a:r>
              <a:rPr lang="ja-JP" altLang="en-US" sz="1200" b="1" dirty="0">
                <a:solidFill>
                  <a:srgbClr val="FF0000"/>
                </a:solidFill>
                <a:latin typeface="HG丸ｺﾞｼｯｸM-PRO" panose="020F0400000000000000" pitchFamily="50" charset="-128"/>
                <a:ea typeface="HG丸ｺﾞｼｯｸM-PRO" panose="020F0400000000000000" pitchFamily="50" charset="-128"/>
              </a:rPr>
              <a:t>学校の設備でできるか試したい</a:t>
            </a:r>
            <a:endParaRPr lang="en-US" altLang="ja-JP" sz="1200" b="1" dirty="0">
              <a:solidFill>
                <a:srgbClr val="FF0000"/>
              </a:solidFill>
              <a:latin typeface="HG丸ｺﾞｼｯｸM-PRO" panose="020F0400000000000000" pitchFamily="50" charset="-128"/>
              <a:ea typeface="HG丸ｺﾞｼｯｸM-PRO" panose="020F0400000000000000" pitchFamily="50" charset="-128"/>
            </a:endParaRPr>
          </a:p>
          <a:p>
            <a:pPr marL="571500" indent="-571500" algn="l">
              <a:buFont typeface="Arial" panose="020B0604020202020204" pitchFamily="34" charset="0"/>
              <a:buChar char="•"/>
            </a:pPr>
            <a:endParaRPr lang="en-US" altLang="ja-JP" sz="1200" b="1" dirty="0">
              <a:solidFill>
                <a:srgbClr val="FF0000"/>
              </a:solidFill>
              <a:latin typeface="HG丸ｺﾞｼｯｸM-PRO" panose="020F0400000000000000" pitchFamily="50" charset="-128"/>
              <a:ea typeface="HG丸ｺﾞｼｯｸM-PRO" panose="020F0400000000000000" pitchFamily="50" charset="-128"/>
            </a:endParaRPr>
          </a:p>
          <a:p>
            <a:r>
              <a:rPr lang="ja-JP" altLang="en-US" sz="1100" dirty="0"/>
              <a:t>とても便利な言葉を紹介します「予備実験」</a:t>
            </a:r>
            <a:endParaRPr lang="en-US" altLang="ja-JP" sz="1100" dirty="0"/>
          </a:p>
          <a:p>
            <a:r>
              <a:rPr kumimoji="1" lang="ja-JP" altLang="en-US" sz="1100" b="0" i="0" kern="1200" dirty="0">
                <a:solidFill>
                  <a:schemeClr val="tx1"/>
                </a:solidFill>
                <a:effectLst/>
                <a:latin typeface="Meiryo UI" panose="020B0604030504040204" pitchFamily="50" charset="-128"/>
                <a:ea typeface="Meiryo UI" panose="020B0604030504040204" pitchFamily="50" charset="-128"/>
                <a:cs typeface="+mn-cs"/>
              </a:rPr>
              <a:t>君たちが調べてやってみたいと思うことって結構世の中にすでに存在していて大人つまり先生方は「それ、もうあるだろ」とか「もう誰かやってるだろ」なんて言います。そんな時は「予備実験です」というといいです。</a:t>
            </a:r>
            <a:endParaRPr kumimoji="1" lang="en-US" altLang="ja-JP" sz="11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sz="1100" b="0" i="0" kern="1200" dirty="0">
              <a:solidFill>
                <a:schemeClr val="tx1"/>
              </a:solidFill>
              <a:effectLst/>
              <a:latin typeface="Meiryo UI" panose="020B0604030504040204" pitchFamily="50" charset="-128"/>
              <a:ea typeface="Meiryo UI" panose="020B0604030504040204" pitchFamily="50" charset="-128"/>
              <a:cs typeface="+mn-cs"/>
            </a:endParaRPr>
          </a:p>
          <a:p>
            <a:r>
              <a:rPr lang="ja-JP" altLang="en-US" sz="1100" dirty="0"/>
              <a:t>例えば、寒天培地はどうやって作るのか、どんな器具を使うのか、どれくらいのスペースがいるのか、どのくらいの時間がかかるのかなどなど。</a:t>
            </a:r>
            <a:endParaRPr lang="en-US" altLang="ja-JP" sz="1100" dirty="0"/>
          </a:p>
          <a:p>
            <a:r>
              <a:rPr lang="ja-JP" altLang="en-US" sz="1100" dirty="0"/>
              <a:t>やったこともないことをやる、見たこともない器具を扱うのですから、ぜひ予備実験をしてください。寒天培地を作るといっても、いきなり</a:t>
            </a:r>
            <a:r>
              <a:rPr lang="en-US" altLang="ja-JP" sz="1100" dirty="0"/>
              <a:t>100</a:t>
            </a:r>
            <a:r>
              <a:rPr lang="ja-JP" altLang="en-US" sz="1100" dirty="0"/>
              <a:t>個作っても植える菌の準備ができていなかったために、かびてしまったり乾いてしまったなどのトラブルもあります。</a:t>
            </a:r>
            <a:endParaRPr lang="en-US" altLang="ja-JP" sz="1100" dirty="0"/>
          </a:p>
          <a:p>
            <a:pPr marL="571500" indent="-571500" algn="l">
              <a:buFont typeface="Arial" panose="020B0604020202020204" pitchFamily="34" charset="0"/>
              <a:buChar char="•"/>
            </a:pPr>
            <a:endParaRPr lang="ja-JP" altLang="en-US" sz="1100" b="1" dirty="0">
              <a:solidFill>
                <a:srgbClr val="FF0000"/>
              </a:solidFill>
              <a:latin typeface="HG丸ｺﾞｼｯｸM-PRO" panose="020F0400000000000000" pitchFamily="50" charset="-128"/>
              <a:ea typeface="HG丸ｺﾞｼｯｸM-PRO" panose="020F0400000000000000" pitchFamily="50" charset="-128"/>
            </a:endParaRPr>
          </a:p>
          <a:p>
            <a:r>
              <a:rPr kumimoji="1" lang="ja-JP" altLang="en-US" dirty="0"/>
              <a:t>まずは計画を立てて、予備実験してみましょう。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noProof="0" smtClean="0"/>
              <a:pPr/>
              <a:t>34</a:t>
            </a:fld>
            <a:endParaRPr kumimoji="1" lang="ja-JP" altLang="en-US" noProof="0"/>
          </a:p>
        </p:txBody>
      </p:sp>
    </p:spTree>
    <p:extLst>
      <p:ext uri="{BB962C8B-B14F-4D97-AF65-F5344CB8AC3E}">
        <p14:creationId xmlns:p14="http://schemas.microsoft.com/office/powerpoint/2010/main" val="1339305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ja-JP" altLang="en-US" dirty="0"/>
              <a:t>実験室では実験器具や計測機器、薬品などを貸し出しますので相談に来てください。</a:t>
            </a:r>
            <a:endParaRPr lang="en-US" altLang="ja-JP" dirty="0"/>
          </a:p>
          <a:p>
            <a:r>
              <a:rPr lang="ja-JP" altLang="en-US" dirty="0"/>
              <a:t>でも「ビーカー貸して」と言われてもビーカーだけで</a:t>
            </a:r>
            <a:r>
              <a:rPr lang="en-US" altLang="ja-JP" dirty="0"/>
              <a:t>10</a:t>
            </a:r>
            <a:r>
              <a:rPr lang="ja-JP" altLang="en-US" dirty="0"/>
              <a:t>種類くらいはありますので、個別に相談したいと思います。</a:t>
            </a:r>
            <a:endParaRPr lang="en-US" altLang="ja-JP" dirty="0"/>
          </a:p>
          <a:p>
            <a:endParaRPr lang="en-US" altLang="ja-JP" dirty="0"/>
          </a:p>
          <a:p>
            <a:r>
              <a:rPr lang="ja-JP" altLang="en-US" dirty="0"/>
              <a:t>あと、検体の数ですね。アンケートをとる場合もそうですが、分母が少なすぎると説得力がありません。</a:t>
            </a:r>
            <a:endParaRPr lang="en-US" altLang="ja-JP" dirty="0"/>
          </a:p>
          <a:p>
            <a:endParaRPr lang="en-US" altLang="ja-JP" dirty="0"/>
          </a:p>
          <a:p>
            <a:r>
              <a:rPr lang="ja-JP" altLang="en-US" dirty="0"/>
              <a:t>比較実験でしたら最低３、多数決的に比較ができる最低限度です。</a:t>
            </a:r>
            <a:endParaRPr lang="en-US" altLang="ja-JP" dirty="0"/>
          </a:p>
          <a:p>
            <a:r>
              <a:rPr kumimoji="1" lang="en-US" altLang="ja-JP" dirty="0"/>
              <a:t>2</a:t>
            </a:r>
            <a:r>
              <a:rPr kumimoji="1" lang="ja-JP" altLang="en-US" dirty="0"/>
              <a:t>個はダメです。たまたまじゃない？</a:t>
            </a:r>
            <a:r>
              <a:rPr kumimoji="1" lang="ja-JP" altLang="en-US" dirty="0" err="1"/>
              <a:t>って</a:t>
            </a:r>
            <a:r>
              <a:rPr kumimoji="1" lang="ja-JP" altLang="en-US" dirty="0"/>
              <a:t>なってしまいます。</a:t>
            </a:r>
            <a:endParaRPr kumimoji="1" lang="en-US" altLang="ja-JP" dirty="0"/>
          </a:p>
          <a:p>
            <a:r>
              <a:rPr lang="en-US" altLang="ja-JP" dirty="0"/>
              <a:t>5</a:t>
            </a:r>
            <a:r>
              <a:rPr lang="ja-JP" altLang="en-US" dirty="0"/>
              <a:t>個、</a:t>
            </a:r>
            <a:r>
              <a:rPr lang="en-US" altLang="ja-JP" dirty="0"/>
              <a:t>10</a:t>
            </a:r>
            <a:r>
              <a:rPr lang="ja-JP" altLang="en-US" dirty="0"/>
              <a:t>個、</a:t>
            </a:r>
            <a:r>
              <a:rPr lang="en-US" altLang="ja-JP" dirty="0"/>
              <a:t>100</a:t>
            </a:r>
            <a:r>
              <a:rPr lang="ja-JP" altLang="en-US" dirty="0"/>
              <a:t>個、アンケートならもっと多くの分母にしてほしいものです。</a:t>
            </a:r>
            <a:endParaRPr kumimoji="1" lang="en-US" altLang="ja-JP" dirty="0"/>
          </a:p>
          <a:p>
            <a:endParaRPr lang="en-US" altLang="ja-JP" dirty="0"/>
          </a:p>
          <a:p>
            <a:r>
              <a:rPr kumimoji="1" lang="ja-JP" altLang="en-US" dirty="0"/>
              <a:t>なかなか半年、</a:t>
            </a:r>
            <a:r>
              <a:rPr kumimoji="1" lang="en-US" altLang="ja-JP" dirty="0"/>
              <a:t>1</a:t>
            </a:r>
            <a:r>
              <a:rPr kumimoji="1" lang="ja-JP" altLang="en-US" dirty="0"/>
              <a:t>年で結果の出る研究は少ないかもしれませんが計画的に頑張ってみてください。</a:t>
            </a:r>
            <a:endParaRPr kumimoji="1" lang="en-US" altLang="ja-JP" dirty="0"/>
          </a:p>
          <a:p>
            <a:r>
              <a:rPr kumimoji="1" lang="ja-JP" altLang="en-US" dirty="0"/>
              <a:t>なので先輩の研究を引き次いで失敗談を聞いておくのもいいと思います。</a:t>
            </a:r>
            <a:endParaRPr kumimoji="1" lang="en-US" altLang="ja-JP" dirty="0"/>
          </a:p>
          <a:p>
            <a:endParaRPr kumimoji="1"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35</a:t>
            </a:fld>
            <a:endParaRPr kumimoji="1" lang="ja-JP" altLang="en-US"/>
          </a:p>
        </p:txBody>
      </p:sp>
    </p:spTree>
    <p:extLst>
      <p:ext uri="{BB962C8B-B14F-4D97-AF65-F5344CB8AC3E}">
        <p14:creationId xmlns:p14="http://schemas.microsoft.com/office/powerpoint/2010/main" val="474441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再現性と数値化あるいは客観性とくじけるな！のイメージやメッセージが伝わったでしょうか？</a:t>
            </a:r>
            <a:endParaRPr kumimoji="1" lang="en-US" altLang="ja-JP" dirty="0"/>
          </a:p>
          <a:p>
            <a:r>
              <a:rPr lang="ja-JP" altLang="en-US" dirty="0"/>
              <a:t>本来の研究の要素は①再現性②数値化あるいは客観性、③オリジナリティです。</a:t>
            </a:r>
            <a:endParaRPr kumimoji="1" lang="en-US" altLang="ja-JP" dirty="0"/>
          </a:p>
          <a:p>
            <a:endParaRPr kumimoji="1" lang="en-US" altLang="ja-JP" dirty="0"/>
          </a:p>
          <a:p>
            <a:r>
              <a:rPr lang="ja-JP" altLang="en-US" dirty="0"/>
              <a:t/>
            </a:r>
            <a:br>
              <a:rPr lang="ja-JP" altLang="en-US" dirty="0"/>
            </a:br>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ja-JP" altLang="en-US" smtClean="0"/>
              <a:t>36</a:t>
            </a:fld>
            <a:endParaRPr kumimoji="1" lang="ja-JP" altLang="en-US"/>
          </a:p>
        </p:txBody>
      </p:sp>
    </p:spTree>
    <p:extLst>
      <p:ext uri="{BB962C8B-B14F-4D97-AF65-F5344CB8AC3E}">
        <p14:creationId xmlns:p14="http://schemas.microsoft.com/office/powerpoint/2010/main" val="81052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ja-JP" altLang="en-US" dirty="0"/>
              <a:t>「好きこそものの上手なれ！」楽しんでやることで上手くなるという意味です。</a:t>
            </a:r>
            <a:endParaRPr lang="en-US" altLang="ja-JP" dirty="0"/>
          </a:p>
          <a:p>
            <a:endParaRPr lang="en-US" altLang="ja-JP" dirty="0"/>
          </a:p>
          <a:p>
            <a:r>
              <a:rPr lang="ja-JP" altLang="en-US" dirty="0"/>
              <a:t>とにかく、楽しんでください。</a:t>
            </a:r>
            <a:endParaRPr lang="en-US" altLang="ja-JP" dirty="0"/>
          </a:p>
          <a:p>
            <a:r>
              <a:rPr lang="ja-JP" altLang="en-US" dirty="0"/>
              <a:t>自分の好きなことをしていい、研究していい授業、そしてそこにお金まで出してくれる授業なんて他にないですからね。</a:t>
            </a:r>
            <a:endParaRPr lang="en-US" altLang="ja-JP" dirty="0"/>
          </a:p>
          <a:p>
            <a:r>
              <a:rPr lang="ja-JP" altLang="en-US" dirty="0"/>
              <a:t>無駄にしないように有意義にお過ごしください。</a:t>
            </a:r>
            <a:endParaRPr lang="en-US" altLang="ja-JP" dirty="0"/>
          </a:p>
          <a:p>
            <a:endParaRPr lang="ja-JP" altLang="en-US" dirty="0"/>
          </a:p>
          <a:p>
            <a:r>
              <a:rPr kumimoji="1" lang="ja-JP" altLang="en-US" dirty="0"/>
              <a:t>毎週火曜日が</a:t>
            </a:r>
            <a:endParaRPr kumimoji="1" lang="en-US" altLang="ja-JP" dirty="0"/>
          </a:p>
          <a:p>
            <a:r>
              <a:rPr kumimoji="1" lang="ja-JP" altLang="en-US" dirty="0"/>
              <a:t>スーパー・サイエンス・ハッピーな時間になりますように。</a:t>
            </a:r>
            <a:endParaRPr kumimoji="1" lang="en-US" altLang="ja-JP" dirty="0"/>
          </a:p>
          <a:p>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ja-JP" altLang="en-US" smtClean="0"/>
              <a:t>37</a:t>
            </a:fld>
            <a:endParaRPr kumimoji="1" lang="ja-JP" altLang="en-US"/>
          </a:p>
        </p:txBody>
      </p:sp>
    </p:spTree>
    <p:extLst>
      <p:ext uri="{BB962C8B-B14F-4D97-AF65-F5344CB8AC3E}">
        <p14:creationId xmlns:p14="http://schemas.microsoft.com/office/powerpoint/2010/main" val="119299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さて、これは何でしょう</a:t>
            </a:r>
            <a:r>
              <a:rPr lang="ja-JP" altLang="en-US" dirty="0"/>
              <a:t>？</a:t>
            </a:r>
            <a:r>
              <a:rPr kumimoji="1" lang="ja-JP" altLang="en-US" dirty="0"/>
              <a:t>名前は何でしょう？</a:t>
            </a:r>
            <a:endParaRPr kumimoji="1" lang="en-US" altLang="ja-JP" dirty="0"/>
          </a:p>
          <a:p>
            <a:pPr defTabSz="966064">
              <a:defRPr/>
            </a:pPr>
            <a:r>
              <a:rPr lang="ja-JP" altLang="en-US" dirty="0"/>
              <a:t>この物のストーリーを考えてください。</a:t>
            </a:r>
            <a:endParaRPr lang="en-US" altLang="ja-JP" dirty="0"/>
          </a:p>
          <a:p>
            <a:endParaRPr lang="en-US" altLang="ja-JP" dirty="0"/>
          </a:p>
          <a:p>
            <a:r>
              <a:rPr kumimoji="1" lang="ja-JP" altLang="en-US" dirty="0"/>
              <a:t>見たことあるか？名前は</a:t>
            </a:r>
            <a:r>
              <a:rPr kumimoji="1" lang="ja-JP" altLang="en-US" dirty="0" err="1"/>
              <a:t>？、</a:t>
            </a:r>
            <a:r>
              <a:rPr kumimoji="1" lang="ja-JP" altLang="en-US" dirty="0"/>
              <a:t>作った人は</a:t>
            </a:r>
            <a:r>
              <a:rPr kumimoji="1" lang="ja-JP" altLang="en-US" dirty="0" err="1"/>
              <a:t>？、</a:t>
            </a:r>
            <a:r>
              <a:rPr kumimoji="1" lang="ja-JP" altLang="en-US" dirty="0"/>
              <a:t>いつからある？値段？設計図、材質？</a:t>
            </a:r>
            <a:endParaRPr kumimoji="1" lang="en-US" altLang="ja-JP" dirty="0"/>
          </a:p>
          <a:p>
            <a:r>
              <a:rPr kumimoji="1" lang="ja-JP" altLang="en-US" dirty="0"/>
              <a:t>どんな思いで作ったか？</a:t>
            </a:r>
            <a:endParaRPr kumimoji="1" lang="en-US" altLang="ja-JP" dirty="0"/>
          </a:p>
          <a:p>
            <a:r>
              <a:rPr lang="ja-JP" altLang="en-US" dirty="0"/>
              <a:t>色は？強さは？なぜ２本あるのか？なぜ曲がっているのか曲げているのか？</a:t>
            </a:r>
            <a:endParaRPr lang="en-US" altLang="ja-JP" dirty="0"/>
          </a:p>
          <a:p>
            <a:r>
              <a:rPr kumimoji="1" lang="ja-JP" altLang="en-US" dirty="0"/>
              <a:t>ゴムは必要なのか？</a:t>
            </a:r>
            <a:endParaRPr kumimoji="1" lang="en-US" altLang="ja-JP" dirty="0"/>
          </a:p>
          <a:p>
            <a:r>
              <a:rPr lang="ja-JP" altLang="en-US" dirty="0"/>
              <a:t>周りの人と相談してください。（１分）</a:t>
            </a:r>
            <a:endParaRPr lang="en-US" altLang="ja-JP" dirty="0"/>
          </a:p>
          <a:p>
            <a:endParaRPr lang="en-US" altLang="ja-JP" dirty="0"/>
          </a:p>
          <a:p>
            <a:r>
              <a:rPr kumimoji="1" lang="ja-JP" altLang="en-US" dirty="0"/>
              <a:t>（１分経過）</a:t>
            </a:r>
            <a:endParaRPr kumimoji="1" lang="en-US" altLang="ja-JP" dirty="0"/>
          </a:p>
          <a:p>
            <a:r>
              <a:rPr lang="ja-JP" altLang="en-US" dirty="0"/>
              <a:t>私は</a:t>
            </a:r>
            <a:r>
              <a:rPr lang="en-US" altLang="ja-JP" dirty="0"/>
              <a:t>SSH</a:t>
            </a:r>
            <a:r>
              <a:rPr lang="ja-JP" altLang="en-US" dirty="0"/>
              <a:t>や</a:t>
            </a:r>
            <a:r>
              <a:rPr lang="en-US" altLang="ja-JP" dirty="0"/>
              <a:t>SDG</a:t>
            </a:r>
            <a:r>
              <a:rPr lang="ja-JP" altLang="en-US" dirty="0" err="1"/>
              <a:t>ｓ</a:t>
            </a:r>
            <a:r>
              <a:rPr lang="ja-JP" altLang="en-US" dirty="0"/>
              <a:t>という言葉を知ってから、頭が休まりません。</a:t>
            </a:r>
            <a:endParaRPr lang="en-US" altLang="ja-JP" dirty="0"/>
          </a:p>
          <a:p>
            <a:r>
              <a:rPr kumimoji="1" lang="ja-JP" altLang="en-US" dirty="0"/>
              <a:t>こういうものを見ただけでその奥のストーリーを想像してしまうからです。</a:t>
            </a:r>
            <a:endParaRPr kumimoji="1" lang="en-US" altLang="ja-JP" dirty="0"/>
          </a:p>
          <a:p>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4</a:t>
            </a:fld>
            <a:endParaRPr kumimoji="1" lang="ja-JP" altLang="en-US"/>
          </a:p>
        </p:txBody>
      </p:sp>
    </p:spTree>
    <p:extLst>
      <p:ext uri="{BB962C8B-B14F-4D97-AF65-F5344CB8AC3E}">
        <p14:creationId xmlns:p14="http://schemas.microsoft.com/office/powerpoint/2010/main" val="197953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kumimoji="1" lang="ja-JP" altLang="en-US" dirty="0"/>
              <a:t>正解はありませんが私の考えた、あるいは調べたストーリーです。</a:t>
            </a:r>
            <a:endParaRPr kumimoji="1" lang="en-US" altLang="ja-JP" dirty="0"/>
          </a:p>
          <a:p>
            <a:r>
              <a:rPr lang="ja-JP" altLang="en-US" dirty="0"/>
              <a:t>これは県相のトイレで見つけたものです。</a:t>
            </a:r>
            <a:endParaRPr lang="en-US" altLang="ja-JP" dirty="0"/>
          </a:p>
          <a:p>
            <a:r>
              <a:rPr lang="ja-JP" altLang="en-US" dirty="0"/>
              <a:t>モノタロウで売っていました。</a:t>
            </a:r>
            <a:endParaRPr lang="en-US" altLang="ja-JP" dirty="0"/>
          </a:p>
          <a:p>
            <a:r>
              <a:rPr lang="ja-JP" altLang="en-US" dirty="0"/>
              <a:t>名前はフック付き戸当たり　金額は</a:t>
            </a:r>
            <a:r>
              <a:rPr lang="en-US" altLang="ja-JP" dirty="0"/>
              <a:t>1,500</a:t>
            </a:r>
            <a:r>
              <a:rPr lang="ja-JP" altLang="en-US" dirty="0"/>
              <a:t>円くらい</a:t>
            </a:r>
            <a:endParaRPr lang="en-US" altLang="ja-JP" dirty="0"/>
          </a:p>
          <a:p>
            <a:r>
              <a:rPr lang="ja-JP" altLang="en-US" dirty="0"/>
              <a:t>フックが主役ではなく「戸当たり」ゴムが主役です。</a:t>
            </a:r>
            <a:endParaRPr lang="en-US" altLang="ja-JP" dirty="0"/>
          </a:p>
          <a:p>
            <a:endParaRPr lang="en-US" altLang="ja-JP" dirty="0"/>
          </a:p>
          <a:p>
            <a:r>
              <a:rPr lang="ja-JP" altLang="en-US" dirty="0"/>
              <a:t>設計図はこんな感じで、ちゃんと製図されています。</a:t>
            </a:r>
            <a:endParaRPr lang="en-US" altLang="ja-JP" dirty="0"/>
          </a:p>
          <a:p>
            <a:r>
              <a:rPr lang="ja-JP" altLang="en-US" dirty="0"/>
              <a:t>世の中に売っている物には必ず設計図とかデザイン画がこんな感じで作られているはずです。</a:t>
            </a:r>
            <a:endParaRPr lang="en-US" altLang="ja-JP" dirty="0"/>
          </a:p>
          <a:p>
            <a:r>
              <a:rPr lang="ja-JP" altLang="en-US" dirty="0"/>
              <a:t>なぜなら同じ商品を作らないといけないからです。「再現性」が必要だからですね。</a:t>
            </a:r>
            <a:endParaRPr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5</a:t>
            </a:fld>
            <a:endParaRPr kumimoji="1" lang="ja-JP" altLang="en-US"/>
          </a:p>
        </p:txBody>
      </p:sp>
    </p:spTree>
    <p:extLst>
      <p:ext uri="{BB962C8B-B14F-4D97-AF65-F5344CB8AC3E}">
        <p14:creationId xmlns:p14="http://schemas.microsoft.com/office/powerpoint/2010/main" val="407868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ja-JP" altLang="en-US" dirty="0"/>
              <a:t>トイレの荷物掛けと調べると、世の中にはこんなに種類があります。</a:t>
            </a:r>
            <a:endParaRPr lang="en-US" altLang="ja-JP" dirty="0"/>
          </a:p>
          <a:p>
            <a:endParaRPr lang="en-US" altLang="ja-JP" dirty="0"/>
          </a:p>
          <a:p>
            <a:r>
              <a:rPr kumimoji="1" lang="ja-JP" altLang="en-US" dirty="0"/>
              <a:t>さっき、なぜ</a:t>
            </a:r>
            <a:r>
              <a:rPr kumimoji="1" lang="en-US" altLang="ja-JP" dirty="0"/>
              <a:t>2</a:t>
            </a:r>
            <a:r>
              <a:rPr kumimoji="1" lang="ja-JP" altLang="en-US" dirty="0"/>
              <a:t>本なのか、なぜゴムが付いているのかという疑問を投げかけましたが、</a:t>
            </a:r>
            <a:endParaRPr kumimoji="1" lang="en-US" altLang="ja-JP" dirty="0"/>
          </a:p>
          <a:p>
            <a:r>
              <a:rPr lang="ja-JP" altLang="en-US" dirty="0"/>
              <a:t>こうやって見ると</a:t>
            </a:r>
            <a:r>
              <a:rPr lang="en-US" altLang="ja-JP" dirty="0"/>
              <a:t>1</a:t>
            </a:r>
            <a:r>
              <a:rPr lang="ja-JP" altLang="en-US" dirty="0"/>
              <a:t>本もあるし、まっすぐもあるし、材質も角度もバラバラです。</a:t>
            </a:r>
            <a:endParaRPr lang="en-US" altLang="ja-JP" dirty="0"/>
          </a:p>
          <a:p>
            <a:endParaRPr lang="en-US" altLang="ja-JP" dirty="0"/>
          </a:p>
          <a:p>
            <a:r>
              <a:rPr kumimoji="1" lang="ja-JP" altLang="en-US" dirty="0"/>
              <a:t>もし「トイレフックを作る」というミッション、研究を選んだとしても、</a:t>
            </a:r>
            <a:endParaRPr kumimoji="1" lang="en-US" altLang="ja-JP" dirty="0"/>
          </a:p>
          <a:p>
            <a:r>
              <a:rPr kumimoji="1" lang="ja-JP" altLang="en-US" dirty="0"/>
              <a:t>それは「スタイリッシュなトイレフックなのか」「使いやすい」「壁を傷めない」「小さい」「強い」色々な要素があると思いませんか？</a:t>
            </a:r>
            <a:endParaRPr kumimoji="1" lang="en-US" altLang="ja-JP" dirty="0"/>
          </a:p>
          <a:p>
            <a:endParaRPr lang="en-US" altLang="ja-JP" dirty="0"/>
          </a:p>
          <a:p>
            <a:r>
              <a:rPr lang="ja-JP" altLang="en-US" dirty="0"/>
              <a:t>そしてココにあるトイレフックの制作の裏にはおそらく多くの失敗があると思います。</a:t>
            </a:r>
            <a:endParaRPr lang="en-US" altLang="ja-JP" dirty="0"/>
          </a:p>
          <a:p>
            <a:r>
              <a:rPr kumimoji="1" lang="ja-JP" altLang="en-US" dirty="0"/>
              <a:t>曲がっちゃったとか、折れちゃったとか、ねじはやっぱり</a:t>
            </a:r>
            <a:r>
              <a:rPr kumimoji="1" lang="en-US" altLang="ja-JP" dirty="0"/>
              <a:t>2</a:t>
            </a:r>
            <a:r>
              <a:rPr kumimoji="1" lang="ja-JP" altLang="en-US" dirty="0"/>
              <a:t>本ないとだめだとか、いろいろな実験や研究を通して色々なストーリーがあったことでしょう。</a:t>
            </a:r>
            <a:endParaRPr kumimoji="1" lang="en-US" altLang="ja-JP" dirty="0"/>
          </a:p>
          <a:p>
            <a:endParaRPr lang="en-US" altLang="ja-JP" dirty="0"/>
          </a:p>
          <a:p>
            <a:r>
              <a:rPr kumimoji="1" lang="ja-JP" altLang="en-US" dirty="0"/>
              <a:t>「トイレフックの制作」から始まってもゴールはみな違う形、「オリジナリティー」の表れですね。</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6</a:t>
            </a:fld>
            <a:endParaRPr kumimoji="1" lang="ja-JP" altLang="en-US"/>
          </a:p>
        </p:txBody>
      </p:sp>
    </p:spTree>
    <p:extLst>
      <p:ext uri="{BB962C8B-B14F-4D97-AF65-F5344CB8AC3E}">
        <p14:creationId xmlns:p14="http://schemas.microsoft.com/office/powerpoint/2010/main" val="392072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ja-JP" altLang="en-US" dirty="0"/>
              <a:t>テレビコマーシャルでこんなものを見ました「魔法のお好み焼き粉」</a:t>
            </a:r>
            <a:endParaRPr lang="en-US" altLang="ja-JP" dirty="0"/>
          </a:p>
          <a:p>
            <a:r>
              <a:rPr lang="ja-JP" altLang="en-US" dirty="0"/>
              <a:t>キャッチーですよね。「え、なんで魔法？」って思いませんか？</a:t>
            </a:r>
            <a:endParaRPr lang="en-US" altLang="ja-JP" dirty="0"/>
          </a:p>
          <a:p>
            <a:endParaRPr lang="en-US" altLang="ja-JP" dirty="0"/>
          </a:p>
          <a:p>
            <a:r>
              <a:rPr lang="ja-JP" altLang="en-US" dirty="0"/>
              <a:t>作り方が細かく書いてあります。</a:t>
            </a:r>
            <a:endParaRPr lang="en-US" altLang="ja-JP" dirty="0"/>
          </a:p>
          <a:p>
            <a:r>
              <a:rPr lang="ja-JP" altLang="en-US" dirty="0"/>
              <a:t>何グラム、何ミリリットルはもちろん、何回混ぜる、何分焼く、何センチに広げる。</a:t>
            </a:r>
            <a:endParaRPr lang="en-US" altLang="ja-JP" dirty="0"/>
          </a:p>
          <a:p>
            <a:r>
              <a:rPr lang="ja-JP" altLang="en-US" dirty="0"/>
              <a:t>作り方が「数値化」されています。</a:t>
            </a:r>
            <a:endParaRPr lang="en-US" altLang="ja-JP" dirty="0"/>
          </a:p>
          <a:p>
            <a:endParaRPr kumimoji="1" lang="en-US" altLang="ja-JP" dirty="0"/>
          </a:p>
          <a:p>
            <a:endParaRPr kumimoji="1" lang="en-US" altLang="ja-JP" dirty="0"/>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7</a:t>
            </a:fld>
            <a:endParaRPr kumimoji="1" lang="ja-JP" altLang="en-US"/>
          </a:p>
        </p:txBody>
      </p:sp>
    </p:spTree>
    <p:extLst>
      <p:ext uri="{BB962C8B-B14F-4D97-AF65-F5344CB8AC3E}">
        <p14:creationId xmlns:p14="http://schemas.microsoft.com/office/powerpoint/2010/main" val="166432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en-US" altLang="ja-JP" dirty="0"/>
              <a:t>1</a:t>
            </a:r>
            <a:r>
              <a:rPr lang="ja-JP" altLang="en-US" dirty="0"/>
              <a:t>か所「</a:t>
            </a:r>
            <a:r>
              <a:rPr lang="ja-JP" altLang="en-US" dirty="0" err="1"/>
              <a:t>ぽてっと</a:t>
            </a:r>
            <a:r>
              <a:rPr lang="ja-JP" altLang="en-US" dirty="0"/>
              <a:t>重めの生地です」とあって、この表現はどうかな？と思いましたが</a:t>
            </a:r>
            <a:endParaRPr lang="en-US" altLang="ja-JP" dirty="0"/>
          </a:p>
          <a:p>
            <a:r>
              <a:rPr lang="ja-JP" altLang="en-US" dirty="0"/>
              <a:t>どうですか？確かに</a:t>
            </a:r>
            <a:r>
              <a:rPr lang="ja-JP" altLang="en-US" dirty="0" err="1"/>
              <a:t>ぽてっと</a:t>
            </a:r>
            <a:r>
              <a:rPr lang="ja-JP" altLang="en-US" dirty="0"/>
              <a:t>重めの生地ですよね。</a:t>
            </a:r>
            <a:endParaRPr lang="en-US" altLang="ja-JP" dirty="0"/>
          </a:p>
          <a:p>
            <a:r>
              <a:rPr lang="ja-JP" altLang="en-US" dirty="0"/>
              <a:t>数値化できない場合でも「客観性」が表現できるといいですね。</a:t>
            </a:r>
            <a:endParaRPr lang="en-US" altLang="ja-JP" dirty="0"/>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8</a:t>
            </a:fld>
            <a:endParaRPr kumimoji="1" lang="ja-JP" altLang="en-US"/>
          </a:p>
        </p:txBody>
      </p:sp>
    </p:spTree>
    <p:extLst>
      <p:ext uri="{BB962C8B-B14F-4D97-AF65-F5344CB8AC3E}">
        <p14:creationId xmlns:p14="http://schemas.microsoft.com/office/powerpoint/2010/main" val="376186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52538"/>
            <a:ext cx="4506913" cy="3381375"/>
          </a:xfrm>
        </p:spPr>
      </p:sp>
      <p:sp>
        <p:nvSpPr>
          <p:cNvPr id="3" name="ノート プレースホルダー 2"/>
          <p:cNvSpPr>
            <a:spLocks noGrp="1"/>
          </p:cNvSpPr>
          <p:nvPr>
            <p:ph type="body" idx="1"/>
          </p:nvPr>
        </p:nvSpPr>
        <p:spPr/>
        <p:txBody>
          <a:bodyPr/>
          <a:lstStyle/>
          <a:p>
            <a:r>
              <a:rPr lang="en-US" altLang="ja-JP" dirty="0"/>
              <a:t>15</a:t>
            </a:r>
            <a:r>
              <a:rPr lang="ja-JP" altLang="en-US" dirty="0"/>
              <a:t>センチに広げるって書いてあって「定規要るの？めんど！」って思いましたが、なんとパッケージに定規がついている。</a:t>
            </a:r>
            <a:endParaRPr lang="en-US" altLang="ja-JP" dirty="0"/>
          </a:p>
          <a:p>
            <a:r>
              <a:rPr lang="ja-JP" altLang="en-US" dirty="0"/>
              <a:t>おかげで私は「魔法使い」になることができました。つまりおいしいお好み焼きが焼けました。</a:t>
            </a:r>
            <a:endParaRPr lang="en-US" altLang="ja-JP" dirty="0"/>
          </a:p>
          <a:p>
            <a:endParaRPr lang="en-US" altLang="ja-JP" dirty="0"/>
          </a:p>
          <a:p>
            <a:r>
              <a:rPr lang="ja-JP" altLang="en-US" dirty="0"/>
              <a:t>これは、おそらく　この商品の開発者が、自分の居ない所でも誰でも魔法使いのように「同じお好み焼きが作れるようなレシピ」を開発したんでしょうね。</a:t>
            </a:r>
            <a:endParaRPr lang="en-US" altLang="ja-JP" dirty="0"/>
          </a:p>
          <a:p>
            <a:r>
              <a:rPr lang="ja-JP" altLang="en-US" dirty="0"/>
              <a:t>言い換えれば「再現性」を追求した結果、だと私は思うのですが、皆さんはいかがでしょうか？</a:t>
            </a:r>
            <a:endParaRPr lang="en-US" altLang="ja-JP" dirty="0"/>
          </a:p>
          <a:p>
            <a:endParaRPr lang="en-US" altLang="ja-JP" dirty="0"/>
          </a:p>
          <a:p>
            <a:r>
              <a:rPr lang="ja-JP" altLang="en-US" dirty="0"/>
              <a:t>この商品の研究開発の時にお好み焼きを何枚焼いたのか、キャベツは何個刻んだのか、ストーリーを考えると眠れなくなりますね。</a:t>
            </a:r>
          </a:p>
        </p:txBody>
      </p:sp>
      <p:sp>
        <p:nvSpPr>
          <p:cNvPr id="4" name="スライド番号プレースホルダー 3"/>
          <p:cNvSpPr>
            <a:spLocks noGrp="1"/>
          </p:cNvSpPr>
          <p:nvPr>
            <p:ph type="sldNum" sz="quarter" idx="5"/>
          </p:nvPr>
        </p:nvSpPr>
        <p:spPr/>
        <p:txBody>
          <a:bodyPr/>
          <a:lstStyle/>
          <a:p>
            <a:fld id="{A31FB8F3-31CF-46A8-8E96-B61FDBEF6207}" type="slidenum">
              <a:rPr kumimoji="1" lang="en-US" altLang="ja-JP" smtClean="0"/>
              <a:pPr/>
              <a:t>9</a:t>
            </a:fld>
            <a:endParaRPr kumimoji="1" lang="ja-JP" altLang="en-US"/>
          </a:p>
        </p:txBody>
      </p:sp>
    </p:spTree>
    <p:extLst>
      <p:ext uri="{BB962C8B-B14F-4D97-AF65-F5344CB8AC3E}">
        <p14:creationId xmlns:p14="http://schemas.microsoft.com/office/powerpoint/2010/main" val="649368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rtl="0"/>
            <a:fld id="{A73305FE-4DDA-4BEB-A351-7DB3BD3236CE}" type="datetime1">
              <a:rPr lang="ja-JP" altLang="en-US" noProof="0" smtClean="0"/>
              <a:t>2025/5/20</a:t>
            </a:fld>
            <a:endParaRPr lang="ja-JP" altLang="en-US" noProof="0"/>
          </a:p>
        </p:txBody>
      </p:sp>
      <p:sp>
        <p:nvSpPr>
          <p:cNvPr id="5" name="Footer Placeholder 4"/>
          <p:cNvSpPr>
            <a:spLocks noGrp="1"/>
          </p:cNvSpPr>
          <p:nvPr>
            <p:ph type="ftr" sz="quarter" idx="11"/>
          </p:nvPr>
        </p:nvSpPr>
        <p:spPr/>
        <p:txBody>
          <a:bodyPr/>
          <a:lstStyle/>
          <a:p>
            <a:pPr rtl="0"/>
            <a:endParaRPr lang="ja-JP" altLang="en-US" noProof="0"/>
          </a:p>
        </p:txBody>
      </p:sp>
      <p:sp>
        <p:nvSpPr>
          <p:cNvPr id="6" name="Slide Number Placeholder 5"/>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569569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20055293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rtl="0"/>
            <a:fld id="{6464BAFD-40A9-46B1-9FD8-6FCA6F2FC20B}" type="datetime1">
              <a:rPr lang="ja-JP" altLang="en-US" noProof="0" smtClean="0"/>
              <a:t>2025/5/20</a:t>
            </a:fld>
            <a:endParaRPr lang="ja-JP" altLang="en-US" noProof="0"/>
          </a:p>
        </p:txBody>
      </p:sp>
      <p:sp>
        <p:nvSpPr>
          <p:cNvPr id="6" name="Footer Placeholder 5"/>
          <p:cNvSpPr>
            <a:spLocks noGrp="1"/>
          </p:cNvSpPr>
          <p:nvPr>
            <p:ph type="ftr" sz="quarter" idx="11"/>
          </p:nvPr>
        </p:nvSpPr>
        <p:spPr/>
        <p:txBody>
          <a:bodyPr/>
          <a:lstStyle/>
          <a:p>
            <a:pPr rtl="0"/>
            <a:endParaRPr lang="ja-JP" altLang="en-US" noProof="0"/>
          </a:p>
        </p:txBody>
      </p:sp>
      <p:sp>
        <p:nvSpPr>
          <p:cNvPr id="7" name="Slide Number Placeholder 6"/>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3091568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243819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rtl="0"/>
            <a:fld id="{EC19D168-FD03-4DA9-9C87-E629E71FF284}" type="datetime1">
              <a:rPr lang="ja-JP" altLang="en-US" noProof="0" smtClean="0"/>
              <a:t>2025/5/20</a:t>
            </a:fld>
            <a:endParaRPr lang="ja-JP" altLang="en-US" noProof="0"/>
          </a:p>
        </p:txBody>
      </p:sp>
      <p:sp>
        <p:nvSpPr>
          <p:cNvPr id="6" name="Footer Placeholder 5"/>
          <p:cNvSpPr>
            <a:spLocks noGrp="1"/>
          </p:cNvSpPr>
          <p:nvPr>
            <p:ph type="ftr" sz="quarter" idx="11"/>
          </p:nvPr>
        </p:nvSpPr>
        <p:spPr/>
        <p:txBody>
          <a:bodyPr/>
          <a:lstStyle/>
          <a:p>
            <a:pPr rtl="0"/>
            <a:endParaRPr lang="ja-JP" altLang="en-US" noProof="0"/>
          </a:p>
        </p:txBody>
      </p:sp>
      <p:sp>
        <p:nvSpPr>
          <p:cNvPr id="7" name="Slide Number Placeholder 6"/>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577572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4" name="Footer Placeholder 3"/>
          <p:cNvSpPr>
            <a:spLocks noGrp="1"/>
          </p:cNvSpPr>
          <p:nvPr>
            <p:ph type="ftr" sz="quarter" idx="11"/>
          </p:nvPr>
        </p:nvSpPr>
        <p:spPr/>
        <p:txBody>
          <a:bodyPr/>
          <a:lstStyle/>
          <a:p>
            <a:endParaRPr lang="ja-JP" altLang="en-US" noProof="0" dirty="0"/>
          </a:p>
        </p:txBody>
      </p:sp>
      <p:sp>
        <p:nvSpPr>
          <p:cNvPr id="5" name="Slide Number Placeholder 4"/>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41374373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rtl="0"/>
            <a:fld id="{4892EEEF-E291-41E6-B9E3-6065426C1D63}" type="datetime1">
              <a:rPr lang="ja-JP" altLang="en-US" noProof="0" smtClean="0"/>
              <a:t>2025/5/20</a:t>
            </a:fld>
            <a:endParaRPr lang="ja-JP" altLang="en-US" noProof="0"/>
          </a:p>
        </p:txBody>
      </p:sp>
      <p:sp>
        <p:nvSpPr>
          <p:cNvPr id="4" name="Footer Placeholder 3"/>
          <p:cNvSpPr>
            <a:spLocks noGrp="1"/>
          </p:cNvSpPr>
          <p:nvPr>
            <p:ph type="ftr" sz="quarter" idx="11"/>
          </p:nvPr>
        </p:nvSpPr>
        <p:spPr/>
        <p:txBody>
          <a:bodyPr/>
          <a:lstStyle/>
          <a:p>
            <a:pPr rtl="0"/>
            <a:endParaRPr lang="ja-JP" altLang="en-US" noProof="0"/>
          </a:p>
        </p:txBody>
      </p:sp>
      <p:sp>
        <p:nvSpPr>
          <p:cNvPr id="5" name="Slide Number Placeholder 4"/>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273856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377441415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36778852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rtl="0"/>
            <a:fld id="{9B47FE27-6274-4386-8AE0-AD53739EF451}" type="datetime1">
              <a:rPr lang="ja-JP" altLang="en-US" noProof="0" smtClean="0"/>
              <a:t>2025/5/20</a:t>
            </a:fld>
            <a:endParaRPr lang="ja-JP" altLang="en-US" noProof="0"/>
          </a:p>
        </p:txBody>
      </p:sp>
      <p:sp>
        <p:nvSpPr>
          <p:cNvPr id="5" name="Footer Placeholder 4"/>
          <p:cNvSpPr>
            <a:spLocks noGrp="1"/>
          </p:cNvSpPr>
          <p:nvPr>
            <p:ph type="ftr" sz="quarter" idx="11"/>
          </p:nvPr>
        </p:nvSpPr>
        <p:spPr/>
        <p:txBody>
          <a:bodyPr/>
          <a:lstStyle/>
          <a:p>
            <a:pPr rtl="0"/>
            <a:endParaRPr lang="ja-JP" altLang="en-US" noProof="0"/>
          </a:p>
        </p:txBody>
      </p:sp>
      <p:sp>
        <p:nvSpPr>
          <p:cNvPr id="6" name="Slide Number Placeholder 5"/>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386695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22602169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1722134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rtl="0"/>
            <a:fld id="{D5833379-82AE-4733-A697-07B4524C22C9}" type="datetime1">
              <a:rPr lang="ja-JP" altLang="en-US" noProof="0" smtClean="0"/>
              <a:t>2025/5/20</a:t>
            </a:fld>
            <a:endParaRPr lang="ja-JP" altLang="en-US" noProof="0"/>
          </a:p>
        </p:txBody>
      </p:sp>
      <p:sp>
        <p:nvSpPr>
          <p:cNvPr id="8" name="Footer Placeholder 7"/>
          <p:cNvSpPr>
            <a:spLocks noGrp="1"/>
          </p:cNvSpPr>
          <p:nvPr>
            <p:ph type="ftr" sz="quarter" idx="11"/>
          </p:nvPr>
        </p:nvSpPr>
        <p:spPr/>
        <p:txBody>
          <a:bodyPr/>
          <a:lstStyle/>
          <a:p>
            <a:pPr rtl="0"/>
            <a:endParaRPr lang="ja-JP" altLang="en-US" noProof="0"/>
          </a:p>
        </p:txBody>
      </p:sp>
      <p:sp>
        <p:nvSpPr>
          <p:cNvPr id="9" name="Slide Number Placeholder 8"/>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350633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rtl="0"/>
            <a:fld id="{61018FAD-874A-47B5-A7A2-B87C2A0D758B}" type="datetime1">
              <a:rPr lang="ja-JP" altLang="en-US" noProof="0" smtClean="0"/>
              <a:t>2025/5/20</a:t>
            </a:fld>
            <a:endParaRPr lang="ja-JP" altLang="en-US" noProof="0"/>
          </a:p>
        </p:txBody>
      </p:sp>
      <p:sp>
        <p:nvSpPr>
          <p:cNvPr id="4" name="Footer Placeholder 3"/>
          <p:cNvSpPr>
            <a:spLocks noGrp="1"/>
          </p:cNvSpPr>
          <p:nvPr>
            <p:ph type="ftr" sz="quarter" idx="11"/>
          </p:nvPr>
        </p:nvSpPr>
        <p:spPr/>
        <p:txBody>
          <a:bodyPr/>
          <a:lstStyle/>
          <a:p>
            <a:pPr rtl="0"/>
            <a:endParaRPr lang="ja-JP" altLang="en-US" noProof="0"/>
          </a:p>
        </p:txBody>
      </p:sp>
      <p:sp>
        <p:nvSpPr>
          <p:cNvPr id="5" name="Slide Number Placeholder 4"/>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15685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3" name="Footer Placeholder 2"/>
          <p:cNvSpPr>
            <a:spLocks noGrp="1"/>
          </p:cNvSpPr>
          <p:nvPr>
            <p:ph type="ftr" sz="quarter" idx="11"/>
          </p:nvPr>
        </p:nvSpPr>
        <p:spPr/>
        <p:txBody>
          <a:bodyPr/>
          <a:lstStyle/>
          <a:p>
            <a:endParaRPr lang="ja-JP" altLang="en-US" noProof="0" dirty="0"/>
          </a:p>
        </p:txBody>
      </p:sp>
      <p:sp>
        <p:nvSpPr>
          <p:cNvPr id="4" name="Slide Number Placeholder 3"/>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333286158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E6D98-21E1-40F3-AD8D-BBE410E20B2D}" type="datetime1">
              <a:rPr lang="ja-JP" altLang="en-US" noProof="0" smtClean="0"/>
              <a:t>2025/5/20</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23765462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rtl="0"/>
            <a:fld id="{7BDDEE26-D0CD-484E-A2FC-1444D53B8C01}" type="datetime1">
              <a:rPr lang="ja-JP" altLang="en-US" noProof="0" smtClean="0"/>
              <a:t>2025/5/20</a:t>
            </a:fld>
            <a:endParaRPr lang="ja-JP" altLang="en-US" noProof="0"/>
          </a:p>
        </p:txBody>
      </p:sp>
      <p:sp>
        <p:nvSpPr>
          <p:cNvPr id="6" name="Footer Placeholder 5"/>
          <p:cNvSpPr>
            <a:spLocks noGrp="1"/>
          </p:cNvSpPr>
          <p:nvPr>
            <p:ph type="ftr" sz="quarter" idx="11"/>
          </p:nvPr>
        </p:nvSpPr>
        <p:spPr/>
        <p:txBody>
          <a:bodyPr/>
          <a:lstStyle/>
          <a:p>
            <a:pPr rtl="0"/>
            <a:endParaRPr lang="ja-JP" altLang="en-US" noProof="0"/>
          </a:p>
        </p:txBody>
      </p:sp>
      <p:sp>
        <p:nvSpPr>
          <p:cNvPr id="7" name="Slide Number Placeholder 6"/>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25858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EB5E6D98-21E1-40F3-AD8D-BBE410E20B2D}" type="datetime1">
              <a:rPr lang="ja-JP" altLang="en-US" noProof="0" smtClean="0"/>
              <a:t>2025/5/20</a:t>
            </a:fld>
            <a:endParaRPr lang="ja-JP" altLang="en-US" noProof="0"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ja-JP" altLang="en-US" noProof="0"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312369625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hf sldNum="0" hdr="0" ftr="0" dt="0"/>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jpeg"/><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図プレースホルダー 5" descr="科学研究所">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1474023"/>
            <a:ext cx="4519749" cy="4476530"/>
          </a:xfrm>
          <a:prstGeom prst="rect">
            <a:avLst/>
          </a:prstGeom>
        </p:spPr>
      </p:pic>
      <p:sp>
        <p:nvSpPr>
          <p:cNvPr id="2" name="タイトル 1">
            <a:extLst>
              <a:ext uri="{FF2B5EF4-FFF2-40B4-BE49-F238E27FC236}">
                <a16:creationId xmlns:a16="http://schemas.microsoft.com/office/drawing/2014/main" id="{12B77B0A-41A1-428C-897D-2AEE4B4A56BD}"/>
              </a:ext>
            </a:extLst>
          </p:cNvPr>
          <p:cNvSpPr>
            <a:spLocks noGrp="1"/>
          </p:cNvSpPr>
          <p:nvPr>
            <p:ph type="title"/>
          </p:nvPr>
        </p:nvSpPr>
        <p:spPr>
          <a:xfrm>
            <a:off x="3366052" y="51261"/>
            <a:ext cx="5880646" cy="1422762"/>
          </a:xfrm>
        </p:spPr>
        <p:txBody>
          <a:bodyPr vert="horz" lIns="68580" tIns="34290" rIns="68580" bIns="34290" rtlCol="0" anchor="b">
            <a:normAutofit/>
          </a:bodyPr>
          <a:lstStyle/>
          <a:p>
            <a:pPr rtl="0"/>
            <a:r>
              <a:rPr lang="ja-JP" altLang="en-US" sz="8800" b="1" dirty="0">
                <a:solidFill>
                  <a:srgbClr val="FF0000"/>
                </a:solidFill>
                <a:latin typeface="HG丸ｺﾞｼｯｸM-PRO" panose="020F0400000000000000" pitchFamily="50" charset="-128"/>
                <a:ea typeface="HG丸ｺﾞｼｯｸM-PRO" panose="020F0400000000000000" pitchFamily="50" charset="-128"/>
              </a:rPr>
              <a:t>研究って</a:t>
            </a:r>
            <a:r>
              <a:rPr lang="en-US" altLang="ja-JP" sz="8800" b="1" dirty="0">
                <a:solidFill>
                  <a:srgbClr val="FF0000"/>
                </a:solidFill>
                <a:latin typeface="HG丸ｺﾞｼｯｸM-PRO" panose="020F0400000000000000" pitchFamily="50" charset="-128"/>
                <a:ea typeface="HG丸ｺﾞｼｯｸM-PRO" panose="020F0400000000000000" pitchFamily="50" charset="-128"/>
              </a:rPr>
              <a:t>⁉</a:t>
            </a:r>
            <a:endParaRPr lang="ja-JP" altLang="en-US" sz="8800" b="1" dirty="0">
              <a:solidFill>
                <a:srgbClr val="FF0000"/>
              </a:solidFill>
              <a:latin typeface="HG丸ｺﾞｼｯｸM-PRO" panose="020F0400000000000000" pitchFamily="50" charset="-128"/>
              <a:ea typeface="HG丸ｺﾞｼｯｸM-PRO" panose="020F0400000000000000" pitchFamily="50" charset="-128"/>
            </a:endParaRPr>
          </a:p>
        </p:txBody>
      </p:sp>
      <p:sp>
        <p:nvSpPr>
          <p:cNvPr id="12" name="テキスト ボックス 11"/>
          <p:cNvSpPr txBox="1"/>
          <p:nvPr/>
        </p:nvSpPr>
        <p:spPr>
          <a:xfrm>
            <a:off x="4458455" y="1978855"/>
            <a:ext cx="4624251" cy="3785652"/>
          </a:xfrm>
          <a:prstGeom prst="rect">
            <a:avLst/>
          </a:prstGeom>
          <a:solidFill>
            <a:srgbClr val="FFFF00"/>
          </a:solidFill>
        </p:spPr>
        <p:txBody>
          <a:bodyPr wrap="square" rtlCol="0">
            <a:spAutoFit/>
          </a:bodyPr>
          <a:lstStyle/>
          <a:p>
            <a:pPr algn="ctr"/>
            <a:r>
              <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rPr>
              <a:t>〈</a:t>
            </a:r>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キーワード</a:t>
            </a:r>
            <a:r>
              <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rPr>
              <a:t>〉</a:t>
            </a: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・再現性</a:t>
            </a:r>
            <a:endPar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・数値化</a:t>
            </a:r>
            <a:r>
              <a:rPr lang="ja-JP" altLang="en-US" sz="3200" b="1" dirty="0">
                <a:solidFill>
                  <a:schemeClr val="accent1">
                    <a:lumMod val="50000"/>
                  </a:schemeClr>
                </a:solidFill>
                <a:latin typeface="BIZ UDP明朝 Medium" panose="02020500000000000000" pitchFamily="18" charset="-128"/>
                <a:ea typeface="BIZ UDP明朝 Medium" panose="02020500000000000000" pitchFamily="18" charset="-128"/>
              </a:rPr>
              <a:t>（客観性）</a:t>
            </a:r>
            <a:endParaRPr lang="en-US" altLang="ja-JP" sz="32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・くじけるな！</a:t>
            </a:r>
          </a:p>
        </p:txBody>
      </p:sp>
      <p:sp>
        <p:nvSpPr>
          <p:cNvPr id="3" name="テキスト ボックス 2"/>
          <p:cNvSpPr txBox="1"/>
          <p:nvPr/>
        </p:nvSpPr>
        <p:spPr>
          <a:xfrm>
            <a:off x="809897" y="6133839"/>
            <a:ext cx="8211514" cy="461665"/>
          </a:xfrm>
          <a:prstGeom prst="rect">
            <a:avLst/>
          </a:prstGeom>
          <a:noFill/>
        </p:spPr>
        <p:txBody>
          <a:bodyPr wrap="square" rtlCol="0">
            <a:spAutoFit/>
          </a:bodyPr>
          <a:lstStyle/>
          <a:p>
            <a:pPr algn="r"/>
            <a:r>
              <a:rPr kumimoji="1" lang="ja-JP" altLang="en-US" sz="2400" b="1" dirty="0">
                <a:solidFill>
                  <a:srgbClr val="FF0000"/>
                </a:solidFill>
                <a:latin typeface="BIZ UDP明朝 Medium" panose="02020500000000000000" pitchFamily="18" charset="-128"/>
                <a:ea typeface="BIZ UDP明朝 Medium" panose="02020500000000000000" pitchFamily="18" charset="-128"/>
              </a:rPr>
              <a:t>好きな言葉は「百聞は一見に如かず」　野中真弥子</a:t>
            </a:r>
          </a:p>
        </p:txBody>
      </p:sp>
    </p:spTree>
    <p:extLst>
      <p:ext uri="{BB962C8B-B14F-4D97-AF65-F5344CB8AC3E}">
        <p14:creationId xmlns:p14="http://schemas.microsoft.com/office/powerpoint/2010/main" val="29846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857243" y="857250"/>
            <a:ext cx="6858000" cy="5143500"/>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10" name="図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7497" y="138312"/>
            <a:ext cx="6286500" cy="6858000"/>
          </a:xfrm>
          <a:prstGeom prst="rect">
            <a:avLst/>
          </a:prstGeom>
        </p:spPr>
      </p:pic>
      <p:sp>
        <p:nvSpPr>
          <p:cNvPr id="11" name="正方形/長方形 10"/>
          <p:cNvSpPr/>
          <p:nvPr/>
        </p:nvSpPr>
        <p:spPr>
          <a:xfrm>
            <a:off x="0" y="5716886"/>
            <a:ext cx="9643997" cy="830997"/>
          </a:xfrm>
          <a:prstGeom prst="rect">
            <a:avLst/>
          </a:prstGeom>
          <a:solidFill>
            <a:schemeClr val="bg1">
              <a:alpha val="50000"/>
            </a:schemeClr>
          </a:solidFill>
        </p:spPr>
        <p:txBody>
          <a:bodyPr wrap="square" lIns="91440" tIns="45720" rIns="91440" bIns="45720">
            <a:spAutoFit/>
          </a:bodyPr>
          <a:lstStyle/>
          <a:p>
            <a:r>
              <a:rPr lang="ja-JP" altLang="en-US" sz="48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多くの物は再現性を追求している</a:t>
            </a:r>
          </a:p>
        </p:txBody>
      </p:sp>
    </p:spTree>
    <p:extLst>
      <p:ext uri="{BB962C8B-B14F-4D97-AF65-F5344CB8AC3E}">
        <p14:creationId xmlns:p14="http://schemas.microsoft.com/office/powerpoint/2010/main" val="150615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画像 4">
            <a:extLst>
              <a:ext uri="{FF2B5EF4-FFF2-40B4-BE49-F238E27FC236}">
                <a16:creationId xmlns:a16="http://schemas.microsoft.com/office/drawing/2014/main" id="{D16B27C4-A9C2-4AC4-9DD3-88F63F48E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3843" y="1410456"/>
            <a:ext cx="7171159" cy="5378369"/>
          </a:xfrm>
          <a:prstGeom prst="rect">
            <a:avLst/>
          </a:prstGeom>
        </p:spPr>
      </p:pic>
      <p:sp>
        <p:nvSpPr>
          <p:cNvPr id="9" name="正方形/長方形 8"/>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10" name="図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144" y="1410455"/>
            <a:ext cx="8458856" cy="5447545"/>
          </a:xfrm>
          <a:prstGeom prst="rect">
            <a:avLst/>
          </a:prstGeom>
        </p:spPr>
      </p:pic>
      <p:pic>
        <p:nvPicPr>
          <p:cNvPr id="6" name="図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800" y="1409700"/>
            <a:ext cx="8511487" cy="5448300"/>
          </a:xfrm>
          <a:prstGeom prst="rect">
            <a:avLst/>
          </a:prstGeom>
        </p:spPr>
      </p:pic>
      <p:sp>
        <p:nvSpPr>
          <p:cNvPr id="3" name="正方形/長方形 2">
            <a:extLst>
              <a:ext uri="{FF2B5EF4-FFF2-40B4-BE49-F238E27FC236}">
                <a16:creationId xmlns:a16="http://schemas.microsoft.com/office/drawing/2014/main" id="{4A7CFC20-4D77-7437-0ECB-2EDBBF0FE26F}"/>
              </a:ext>
            </a:extLst>
          </p:cNvPr>
          <p:cNvSpPr/>
          <p:nvPr/>
        </p:nvSpPr>
        <p:spPr>
          <a:xfrm>
            <a:off x="4572000" y="319650"/>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５８期</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P73</a:t>
            </a:r>
            <a:endPar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B05E8469-313D-025E-6663-04C02D5B0F2A}"/>
              </a:ext>
            </a:extLst>
          </p:cNvPr>
          <p:cNvSpPr/>
          <p:nvPr/>
        </p:nvSpPr>
        <p:spPr>
          <a:xfrm>
            <a:off x="170457" y="1089091"/>
            <a:ext cx="8973543" cy="584775"/>
          </a:xfrm>
          <a:prstGeom prst="rect">
            <a:avLst/>
          </a:prstGeom>
          <a:solidFill>
            <a:schemeClr val="bg1">
              <a:alpha val="50000"/>
            </a:schemeClr>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「タバコが植物の生育に及ぼす影響」</a:t>
            </a:r>
          </a:p>
        </p:txBody>
      </p:sp>
    </p:spTree>
    <p:extLst>
      <p:ext uri="{BB962C8B-B14F-4D97-AF65-F5344CB8AC3E}">
        <p14:creationId xmlns:p14="http://schemas.microsoft.com/office/powerpoint/2010/main" val="15122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670" y="1543050"/>
            <a:ext cx="9518670" cy="5057775"/>
          </a:xfrm>
          <a:prstGeom prst="rect">
            <a:avLst/>
          </a:prstGeom>
        </p:spPr>
      </p:pic>
      <p:sp>
        <p:nvSpPr>
          <p:cNvPr id="2" name="正方形/長方形 1">
            <a:extLst>
              <a:ext uri="{FF2B5EF4-FFF2-40B4-BE49-F238E27FC236}">
                <a16:creationId xmlns:a16="http://schemas.microsoft.com/office/drawing/2014/main" id="{EDC6B704-6119-3BF9-4B34-D382B2F6A9D2}"/>
              </a:ext>
            </a:extLst>
          </p:cNvPr>
          <p:cNvSpPr/>
          <p:nvPr/>
        </p:nvSpPr>
        <p:spPr>
          <a:xfrm>
            <a:off x="4572000" y="319650"/>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５８期</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P73</a:t>
            </a:r>
            <a:endPar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6D28C61-ADE1-789C-171C-F3A4A05DEC40}"/>
              </a:ext>
            </a:extLst>
          </p:cNvPr>
          <p:cNvSpPr/>
          <p:nvPr/>
        </p:nvSpPr>
        <p:spPr>
          <a:xfrm>
            <a:off x="170457" y="1089091"/>
            <a:ext cx="8973543" cy="584775"/>
          </a:xfrm>
          <a:prstGeom prst="rect">
            <a:avLst/>
          </a:prstGeom>
          <a:solidFill>
            <a:schemeClr val="bg1">
              <a:alpha val="50000"/>
            </a:schemeClr>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「タバコが植物の生育に及ぼす影響」</a:t>
            </a:r>
          </a:p>
        </p:txBody>
      </p:sp>
    </p:spTree>
    <p:extLst>
      <p:ext uri="{BB962C8B-B14F-4D97-AF65-F5344CB8AC3E}">
        <p14:creationId xmlns:p14="http://schemas.microsoft.com/office/powerpoint/2010/main" val="94031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8012C7B-8733-E301-91F3-C60A541329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75"/>
          <a:stretch/>
        </p:blipFill>
        <p:spPr>
          <a:xfrm rot="5400000">
            <a:off x="2152366" y="-535165"/>
            <a:ext cx="4839269" cy="9615538"/>
          </a:xfrm>
          <a:prstGeom prst="rect">
            <a:avLst/>
          </a:prstGeom>
        </p:spPr>
      </p:pic>
      <p:sp>
        <p:nvSpPr>
          <p:cNvPr id="9" name="正方形/長方形 8"/>
          <p:cNvSpPr/>
          <p:nvPr/>
        </p:nvSpPr>
        <p:spPr>
          <a:xfrm>
            <a:off x="170457" y="165761"/>
            <a:ext cx="7109639"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先輩の研究を引き継ぐ</a:t>
            </a:r>
          </a:p>
        </p:txBody>
      </p:sp>
      <p:sp>
        <p:nvSpPr>
          <p:cNvPr id="7" name="正方形/長方形 6">
            <a:extLst>
              <a:ext uri="{FF2B5EF4-FFF2-40B4-BE49-F238E27FC236}">
                <a16:creationId xmlns:a16="http://schemas.microsoft.com/office/drawing/2014/main" id="{DC20A1BE-997A-B377-3904-72707AAE51AA}"/>
              </a:ext>
            </a:extLst>
          </p:cNvPr>
          <p:cNvSpPr/>
          <p:nvPr/>
        </p:nvSpPr>
        <p:spPr>
          <a:xfrm>
            <a:off x="170457" y="1089091"/>
            <a:ext cx="8973543" cy="584775"/>
          </a:xfrm>
          <a:prstGeom prst="rect">
            <a:avLst/>
          </a:prstGeom>
          <a:solidFill>
            <a:schemeClr val="bg1">
              <a:alpha val="50000"/>
            </a:schemeClr>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「タバコが植物の生育に及ぼす影響」</a:t>
            </a:r>
          </a:p>
        </p:txBody>
      </p:sp>
      <p:sp>
        <p:nvSpPr>
          <p:cNvPr id="10" name="正方形/長方形 9">
            <a:extLst>
              <a:ext uri="{FF2B5EF4-FFF2-40B4-BE49-F238E27FC236}">
                <a16:creationId xmlns:a16="http://schemas.microsoft.com/office/drawing/2014/main" id="{B82A3649-B1DC-2986-135D-079761ADA70F}"/>
              </a:ext>
            </a:extLst>
          </p:cNvPr>
          <p:cNvSpPr/>
          <p:nvPr/>
        </p:nvSpPr>
        <p:spPr>
          <a:xfrm>
            <a:off x="170457" y="1673866"/>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５８期</a:t>
            </a:r>
            <a:r>
              <a:rPr lang="en-US" altLang="ja-JP"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P73</a:t>
            </a:r>
            <a:endParaRPr lang="ja-JP" altLang="en-US"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9324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0457" y="165761"/>
            <a:ext cx="7109639"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先輩の研究を引き継ぐ</a:t>
            </a:r>
          </a:p>
        </p:txBody>
      </p:sp>
      <p:sp>
        <p:nvSpPr>
          <p:cNvPr id="7" name="正方形/長方形 6">
            <a:extLst>
              <a:ext uri="{FF2B5EF4-FFF2-40B4-BE49-F238E27FC236}">
                <a16:creationId xmlns:a16="http://schemas.microsoft.com/office/drawing/2014/main" id="{DC20A1BE-997A-B377-3904-72707AAE51AA}"/>
              </a:ext>
            </a:extLst>
          </p:cNvPr>
          <p:cNvSpPr/>
          <p:nvPr/>
        </p:nvSpPr>
        <p:spPr>
          <a:xfrm>
            <a:off x="-53094" y="1872301"/>
            <a:ext cx="8973543" cy="523220"/>
          </a:xfrm>
          <a:prstGeom prst="rect">
            <a:avLst/>
          </a:prstGeom>
          <a:solidFill>
            <a:schemeClr val="bg1">
              <a:alpha val="50000"/>
            </a:schemeClr>
          </a:solidFill>
        </p:spPr>
        <p:txBody>
          <a:bodyPr wrap="square" lIns="91440" tIns="45720" rIns="91440" bIns="45720">
            <a:spAutoFit/>
          </a:bodyPr>
          <a:lstStyle/>
          <a:p>
            <a:r>
              <a:rPr kumimoji="1" lang="ja-JP" altLang="en-US" sz="2800" b="1" dirty="0">
                <a:latin typeface="BIZ UDPゴシック" panose="020B0400000000000000" pitchFamily="50" charset="-128"/>
                <a:ea typeface="BIZ UDPゴシック" panose="020B0400000000000000" pitchFamily="50" charset="-128"/>
              </a:rPr>
              <a:t>「捨てられたタバコは植物の肥料として機能するのか」</a:t>
            </a:r>
          </a:p>
        </p:txBody>
      </p:sp>
      <p:pic>
        <p:nvPicPr>
          <p:cNvPr id="3" name="図 2">
            <a:extLst>
              <a:ext uri="{FF2B5EF4-FFF2-40B4-BE49-F238E27FC236}">
                <a16:creationId xmlns:a16="http://schemas.microsoft.com/office/drawing/2014/main" id="{EBEF69C6-C026-67C5-1A46-5223253B3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9326" y="3178731"/>
            <a:ext cx="5845348" cy="4384011"/>
          </a:xfrm>
          <a:prstGeom prst="rect">
            <a:avLst/>
          </a:prstGeom>
        </p:spPr>
      </p:pic>
      <p:pic>
        <p:nvPicPr>
          <p:cNvPr id="12" name="図 11">
            <a:extLst>
              <a:ext uri="{FF2B5EF4-FFF2-40B4-BE49-F238E27FC236}">
                <a16:creationId xmlns:a16="http://schemas.microsoft.com/office/drawing/2014/main" id="{33990DB4-C085-BE5B-C37C-E2D19C9697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3348" y="4462480"/>
            <a:ext cx="5845348" cy="2965309"/>
          </a:xfrm>
          <a:prstGeom prst="rect">
            <a:avLst/>
          </a:prstGeom>
        </p:spPr>
      </p:pic>
      <p:pic>
        <p:nvPicPr>
          <p:cNvPr id="13" name="図 12">
            <a:extLst>
              <a:ext uri="{FF2B5EF4-FFF2-40B4-BE49-F238E27FC236}">
                <a16:creationId xmlns:a16="http://schemas.microsoft.com/office/drawing/2014/main" id="{1DC6552E-BDE7-99A0-A7E0-925957023B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8336" y="4966910"/>
            <a:ext cx="5198758" cy="3644418"/>
          </a:xfrm>
          <a:prstGeom prst="rect">
            <a:avLst/>
          </a:prstGeom>
        </p:spPr>
      </p:pic>
      <p:sp>
        <p:nvSpPr>
          <p:cNvPr id="16" name="正方形/長方形 15">
            <a:extLst>
              <a:ext uri="{FF2B5EF4-FFF2-40B4-BE49-F238E27FC236}">
                <a16:creationId xmlns:a16="http://schemas.microsoft.com/office/drawing/2014/main" id="{94BF14F8-8D51-E301-A8DB-A78F2B6EA12A}"/>
              </a:ext>
            </a:extLst>
          </p:cNvPr>
          <p:cNvSpPr/>
          <p:nvPr/>
        </p:nvSpPr>
        <p:spPr>
          <a:xfrm>
            <a:off x="170457" y="1056636"/>
            <a:ext cx="6240811"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５９期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P101</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143</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，１４７</a:t>
            </a:r>
          </a:p>
        </p:txBody>
      </p:sp>
      <p:sp>
        <p:nvSpPr>
          <p:cNvPr id="17" name="正方形/長方形 16">
            <a:extLst>
              <a:ext uri="{FF2B5EF4-FFF2-40B4-BE49-F238E27FC236}">
                <a16:creationId xmlns:a16="http://schemas.microsoft.com/office/drawing/2014/main" id="{CE6ED6D5-09ED-73BB-9EED-4EBAF8FD6FD6}"/>
              </a:ext>
            </a:extLst>
          </p:cNvPr>
          <p:cNvSpPr/>
          <p:nvPr/>
        </p:nvSpPr>
        <p:spPr>
          <a:xfrm>
            <a:off x="-53094" y="2401673"/>
            <a:ext cx="8973543" cy="523220"/>
          </a:xfrm>
          <a:prstGeom prst="rect">
            <a:avLst/>
          </a:prstGeom>
          <a:solidFill>
            <a:schemeClr val="bg1">
              <a:alpha val="50000"/>
            </a:schemeClr>
          </a:solidFill>
        </p:spPr>
        <p:txBody>
          <a:bodyPr wrap="square" lIns="91440" tIns="45720" rIns="91440" bIns="45720">
            <a:spAutoFit/>
          </a:bodyPr>
          <a:lstStyle/>
          <a:p>
            <a:r>
              <a:rPr kumimoji="1" lang="ja-JP" altLang="en-US" sz="2800" b="1" dirty="0">
                <a:latin typeface="BIZ UDPゴシック" panose="020B0400000000000000" pitchFamily="50" charset="-128"/>
                <a:ea typeface="BIZ UDPゴシック" panose="020B0400000000000000" pitchFamily="50" charset="-128"/>
              </a:rPr>
              <a:t>「吸殻を用いた有効かつ無害は肥料の作成」</a:t>
            </a:r>
          </a:p>
        </p:txBody>
      </p:sp>
      <p:sp>
        <p:nvSpPr>
          <p:cNvPr id="18" name="正方形/長方形 17">
            <a:extLst>
              <a:ext uri="{FF2B5EF4-FFF2-40B4-BE49-F238E27FC236}">
                <a16:creationId xmlns:a16="http://schemas.microsoft.com/office/drawing/2014/main" id="{79CCC529-F160-C28D-129A-F91D1B41A2BD}"/>
              </a:ext>
            </a:extLst>
          </p:cNvPr>
          <p:cNvSpPr/>
          <p:nvPr/>
        </p:nvSpPr>
        <p:spPr>
          <a:xfrm>
            <a:off x="-53094" y="2967658"/>
            <a:ext cx="8973543" cy="461665"/>
          </a:xfrm>
          <a:prstGeom prst="rect">
            <a:avLst/>
          </a:prstGeom>
          <a:solidFill>
            <a:schemeClr val="bg1">
              <a:alpha val="50000"/>
            </a:schemeClr>
          </a:solidFill>
        </p:spPr>
        <p:txBody>
          <a:bodyPr wrap="square" lIns="91440" tIns="45720" rIns="91440" bIns="45720">
            <a:spAutoFit/>
          </a:bodyPr>
          <a:lstStyle/>
          <a:p>
            <a:r>
              <a:rPr kumimoji="1" lang="ja-JP" altLang="en-US" sz="2400" b="1" dirty="0">
                <a:latin typeface="BIZ UDPゴシック" panose="020B0400000000000000" pitchFamily="50" charset="-128"/>
                <a:ea typeface="BIZ UDPゴシック" panose="020B0400000000000000" pitchFamily="50" charset="-128"/>
              </a:rPr>
              <a:t>「たばこに含まれるニコチンが植物の生育に与える影響の解析」</a:t>
            </a:r>
          </a:p>
        </p:txBody>
      </p:sp>
    </p:spTree>
    <p:extLst>
      <p:ext uri="{BB962C8B-B14F-4D97-AF65-F5344CB8AC3E}">
        <p14:creationId xmlns:p14="http://schemas.microsoft.com/office/powerpoint/2010/main" val="12814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D3FC40-F214-F063-4BD2-331C9201D968}"/>
              </a:ext>
            </a:extLst>
          </p:cNvPr>
          <p:cNvSpPr/>
          <p:nvPr/>
        </p:nvSpPr>
        <p:spPr>
          <a:xfrm>
            <a:off x="0" y="129902"/>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生き物を扱う難しさ</a:t>
            </a:r>
          </a:p>
        </p:txBody>
      </p:sp>
      <p:pic>
        <p:nvPicPr>
          <p:cNvPr id="11" name="図 10">
            <a:extLst>
              <a:ext uri="{FF2B5EF4-FFF2-40B4-BE49-F238E27FC236}">
                <a16:creationId xmlns:a16="http://schemas.microsoft.com/office/drawing/2014/main" id="{D9934C96-2C77-AA84-3C54-AE32146A31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49265"/>
            <a:ext cx="9144000" cy="5907957"/>
          </a:xfrm>
          <a:prstGeom prst="rect">
            <a:avLst/>
          </a:prstGeom>
        </p:spPr>
      </p:pic>
      <p:pic>
        <p:nvPicPr>
          <p:cNvPr id="12" name="図 11">
            <a:extLst>
              <a:ext uri="{FF2B5EF4-FFF2-40B4-BE49-F238E27FC236}">
                <a16:creationId xmlns:a16="http://schemas.microsoft.com/office/drawing/2014/main" id="{85753B21-6A74-376C-1FC2-6E461D3C95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45861"/>
            <a:ext cx="9144000" cy="6028644"/>
          </a:xfrm>
          <a:prstGeom prst="rect">
            <a:avLst/>
          </a:prstGeom>
        </p:spPr>
      </p:pic>
      <p:sp>
        <p:nvSpPr>
          <p:cNvPr id="14" name="正方形/長方形 13">
            <a:extLst>
              <a:ext uri="{FF2B5EF4-FFF2-40B4-BE49-F238E27FC236}">
                <a16:creationId xmlns:a16="http://schemas.microsoft.com/office/drawing/2014/main" id="{D8373775-BFEB-56E3-D9D0-DBB6CC07CD65}"/>
              </a:ext>
            </a:extLst>
          </p:cNvPr>
          <p:cNvSpPr/>
          <p:nvPr/>
        </p:nvSpPr>
        <p:spPr>
          <a:xfrm>
            <a:off x="893412" y="1056636"/>
            <a:ext cx="4794902"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５９期　</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P87</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103</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29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画像 4">
            <a:extLst>
              <a:ext uri="{FF2B5EF4-FFF2-40B4-BE49-F238E27FC236}">
                <a16:creationId xmlns:a16="http://schemas.microsoft.com/office/drawing/2014/main" id="{D16B27C4-A9C2-4AC4-9DD3-88F63F48E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25472" y="2082751"/>
            <a:ext cx="5378369" cy="4033776"/>
          </a:xfrm>
          <a:prstGeom prst="rect">
            <a:avLst/>
          </a:prstGeom>
        </p:spPr>
      </p:pic>
      <p:sp>
        <p:nvSpPr>
          <p:cNvPr id="9" name="正方形/長方形 8"/>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75542" y="2091399"/>
            <a:ext cx="5447545" cy="4085658"/>
          </a:xfrm>
          <a:prstGeom prst="rect">
            <a:avLst/>
          </a:prstGeom>
        </p:spPr>
      </p:pic>
      <p:sp>
        <p:nvSpPr>
          <p:cNvPr id="2" name="正方形/長方形 1">
            <a:extLst>
              <a:ext uri="{FF2B5EF4-FFF2-40B4-BE49-F238E27FC236}">
                <a16:creationId xmlns:a16="http://schemas.microsoft.com/office/drawing/2014/main" id="{463FAA56-C17D-973D-F0B9-E13FF4EECF9E}"/>
              </a:ext>
            </a:extLst>
          </p:cNvPr>
          <p:cNvSpPr/>
          <p:nvPr/>
        </p:nvSpPr>
        <p:spPr>
          <a:xfrm>
            <a:off x="6344297" y="124545"/>
            <a:ext cx="2807179" cy="769441"/>
          </a:xfrm>
          <a:prstGeom prst="rect">
            <a:avLst/>
          </a:prstGeom>
          <a:noFill/>
        </p:spPr>
        <p:txBody>
          <a:bodyPr wrap="none" lIns="91440" tIns="45720" rIns="91440" bIns="45720">
            <a:spAutoFit/>
          </a:bodyPr>
          <a:lstStyle/>
          <a:p>
            <a:pPr algn="ctr"/>
            <a:r>
              <a:rPr lang="ja-JP" altLang="en-US"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５７期</a:t>
            </a:r>
            <a:r>
              <a:rPr lang="en-US" altLang="ja-JP"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P61</a:t>
            </a:r>
            <a:endParaRPr lang="ja-JP" altLang="en-US" sz="4400" b="0"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DC20C6BD-4A9B-F28E-B9AA-A827AF9F9850}"/>
              </a:ext>
            </a:extLst>
          </p:cNvPr>
          <p:cNvSpPr/>
          <p:nvPr/>
        </p:nvSpPr>
        <p:spPr>
          <a:xfrm>
            <a:off x="170457" y="1089091"/>
            <a:ext cx="8973543" cy="584775"/>
          </a:xfrm>
          <a:prstGeom prst="rect">
            <a:avLst/>
          </a:prstGeom>
          <a:solidFill>
            <a:schemeClr val="bg1">
              <a:alpha val="50000"/>
            </a:schemeClr>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「透明骨格標本を用いた魚の骨の取り方の分析」</a:t>
            </a:r>
          </a:p>
        </p:txBody>
      </p:sp>
    </p:spTree>
    <p:extLst>
      <p:ext uri="{BB962C8B-B14F-4D97-AF65-F5344CB8AC3E}">
        <p14:creationId xmlns:p14="http://schemas.microsoft.com/office/powerpoint/2010/main" val="54595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97007B9-88B3-3F1C-7A6D-126B99D39655}"/>
              </a:ext>
            </a:extLst>
          </p:cNvPr>
          <p:cNvSpPr txBox="1"/>
          <p:nvPr/>
        </p:nvSpPr>
        <p:spPr>
          <a:xfrm>
            <a:off x="1018178" y="753655"/>
            <a:ext cx="6766226" cy="4154984"/>
          </a:xfrm>
          <a:prstGeom prst="rect">
            <a:avLst/>
          </a:prstGeom>
          <a:solidFill>
            <a:srgbClr val="FFFF00"/>
          </a:solidFill>
        </p:spPr>
        <p:txBody>
          <a:bodyPr wrap="square" rtlCol="0">
            <a:spAutoFit/>
          </a:bodyPr>
          <a:lstStyle/>
          <a:p>
            <a:pPr algn="ctr"/>
            <a:r>
              <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rPr>
              <a:t>〈</a:t>
            </a:r>
            <a:r>
              <a:rPr lang="ja-JP" altLang="en-US" sz="6600" b="1" dirty="0">
                <a:solidFill>
                  <a:schemeClr val="accent1">
                    <a:lumMod val="50000"/>
                  </a:schemeClr>
                </a:solidFill>
                <a:latin typeface="BIZ UDP明朝 Medium" panose="02020500000000000000" pitchFamily="18" charset="-128"/>
                <a:ea typeface="BIZ UDP明朝 Medium" panose="02020500000000000000" pitchFamily="18" charset="-128"/>
              </a:rPr>
              <a:t>キーワード</a:t>
            </a:r>
            <a:r>
              <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rPr>
              <a:t>〉</a:t>
            </a:r>
          </a:p>
          <a:p>
            <a:r>
              <a:rPr lang="ja-JP" altLang="en-US" sz="6600" b="1" dirty="0">
                <a:solidFill>
                  <a:schemeClr val="bg1">
                    <a:lumMod val="95000"/>
                  </a:schemeClr>
                </a:solidFill>
                <a:latin typeface="BIZ UDP明朝 Medium" panose="02020500000000000000" pitchFamily="18" charset="-128"/>
                <a:ea typeface="BIZ UDP明朝 Medium" panose="02020500000000000000" pitchFamily="18" charset="-128"/>
              </a:rPr>
              <a:t>・再現性</a:t>
            </a:r>
            <a:endParaRPr lang="en-US" altLang="ja-JP" sz="6600" b="1" dirty="0">
              <a:solidFill>
                <a:schemeClr val="bg1">
                  <a:lumMod val="95000"/>
                </a:schemeClr>
              </a:solidFill>
              <a:latin typeface="BIZ UDP明朝 Medium" panose="02020500000000000000" pitchFamily="18" charset="-128"/>
              <a:ea typeface="BIZ UDP明朝 Medium" panose="02020500000000000000" pitchFamily="18" charset="-128"/>
            </a:endParaRPr>
          </a:p>
          <a:p>
            <a:r>
              <a:rPr lang="ja-JP" altLang="en-US" sz="6600" b="1" dirty="0">
                <a:solidFill>
                  <a:schemeClr val="bg1">
                    <a:lumMod val="95000"/>
                  </a:schemeClr>
                </a:solidFill>
                <a:latin typeface="BIZ UDP明朝 Medium" panose="02020500000000000000" pitchFamily="18" charset="-128"/>
                <a:ea typeface="BIZ UDP明朝 Medium" panose="02020500000000000000" pitchFamily="18" charset="-128"/>
              </a:rPr>
              <a:t>・数値化（客観性）</a:t>
            </a:r>
            <a:endParaRPr lang="en-US" altLang="ja-JP" sz="6600" b="1" dirty="0">
              <a:solidFill>
                <a:schemeClr val="bg1">
                  <a:lumMod val="95000"/>
                </a:schemeClr>
              </a:solidFill>
              <a:latin typeface="BIZ UDP明朝 Medium" panose="02020500000000000000" pitchFamily="18" charset="-128"/>
              <a:ea typeface="BIZ UDP明朝 Medium" panose="02020500000000000000" pitchFamily="18" charset="-128"/>
            </a:endParaRPr>
          </a:p>
          <a:p>
            <a:r>
              <a:rPr lang="ja-JP" altLang="en-US" sz="6600" b="1" dirty="0">
                <a:solidFill>
                  <a:srgbClr val="FF0000"/>
                </a:solidFill>
                <a:latin typeface="BIZ UDP明朝 Medium" panose="02020500000000000000" pitchFamily="18" charset="-128"/>
                <a:ea typeface="BIZ UDP明朝 Medium" panose="02020500000000000000" pitchFamily="18" charset="-128"/>
              </a:rPr>
              <a:t>・くじけるな！</a:t>
            </a:r>
          </a:p>
        </p:txBody>
      </p:sp>
      <p:sp>
        <p:nvSpPr>
          <p:cNvPr id="2" name="吹き出し: 円形 1">
            <a:extLst>
              <a:ext uri="{FF2B5EF4-FFF2-40B4-BE49-F238E27FC236}">
                <a16:creationId xmlns:a16="http://schemas.microsoft.com/office/drawing/2014/main" id="{07FC9C1F-69A9-91C2-5953-B9E8F1D6941C}"/>
              </a:ext>
            </a:extLst>
          </p:cNvPr>
          <p:cNvSpPr/>
          <p:nvPr/>
        </p:nvSpPr>
        <p:spPr>
          <a:xfrm>
            <a:off x="5323114" y="5414824"/>
            <a:ext cx="3820886" cy="1214576"/>
          </a:xfrm>
          <a:prstGeom prst="wedgeEllipseCallout">
            <a:avLst>
              <a:gd name="adj1" fmla="val -38447"/>
              <a:gd name="adj2" fmla="val -11212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4400" b="1" dirty="0">
                <a:solidFill>
                  <a:srgbClr val="FF0000"/>
                </a:solidFill>
                <a:latin typeface="BIZ UDP明朝 Medium" panose="02020500000000000000" pitchFamily="18" charset="-128"/>
                <a:ea typeface="BIZ UDP明朝 Medium" panose="02020500000000000000" pitchFamily="18" charset="-128"/>
              </a:rPr>
              <a:t>楽しめ！</a:t>
            </a:r>
            <a:endParaRPr kumimoji="1" lang="ja-JP" altLang="en-US" sz="4400" dirty="0"/>
          </a:p>
        </p:txBody>
      </p:sp>
    </p:spTree>
    <p:extLst>
      <p:ext uri="{BB962C8B-B14F-4D97-AF65-F5344CB8AC3E}">
        <p14:creationId xmlns:p14="http://schemas.microsoft.com/office/powerpoint/2010/main" val="289041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画像 4">
            <a:extLst>
              <a:ext uri="{FF2B5EF4-FFF2-40B4-BE49-F238E27FC236}">
                <a16:creationId xmlns:a16="http://schemas.microsoft.com/office/drawing/2014/main" id="{D16B27C4-A9C2-4AC4-9DD3-88F63F48E8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0864" y="1089091"/>
            <a:ext cx="7010400" cy="6340785"/>
          </a:xfrm>
          <a:prstGeom prst="rect">
            <a:avLst/>
          </a:prstGeom>
        </p:spPr>
      </p:pic>
      <p:sp>
        <p:nvSpPr>
          <p:cNvPr id="9" name="正方形/長方形 8"/>
          <p:cNvSpPr/>
          <p:nvPr/>
        </p:nvSpPr>
        <p:spPr>
          <a:xfrm>
            <a:off x="170457" y="165761"/>
            <a:ext cx="9187130"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笑われちゃうほどいい研究</a:t>
            </a:r>
            <a:r>
              <a:rPr lang="en-US" altLang="ja-JP"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a:t>
            </a:r>
            <a:endPar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244651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968" y="1249927"/>
            <a:ext cx="7549331" cy="5661998"/>
          </a:xfrm>
          <a:prstGeom prst="rect">
            <a:avLst/>
          </a:prstGeom>
        </p:spPr>
      </p:pic>
      <p:pic>
        <p:nvPicPr>
          <p:cNvPr id="8" name="画像 4">
            <a:extLst>
              <a:ext uri="{FF2B5EF4-FFF2-40B4-BE49-F238E27FC236}">
                <a16:creationId xmlns:a16="http://schemas.microsoft.com/office/drawing/2014/main" id="{D16B27C4-A9C2-4AC4-9DD3-88F63F48E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968" y="1068549"/>
            <a:ext cx="8303470" cy="6227601"/>
          </a:xfrm>
          <a:prstGeom prst="rect">
            <a:avLst/>
          </a:prstGeom>
        </p:spPr>
      </p:pic>
      <p:pic>
        <p:nvPicPr>
          <p:cNvPr id="10" name="図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07271" y="1613107"/>
            <a:ext cx="6127992" cy="4994389"/>
          </a:xfrm>
          <a:prstGeom prst="rect">
            <a:avLst/>
          </a:prstGeom>
        </p:spPr>
      </p:pic>
      <p:pic>
        <p:nvPicPr>
          <p:cNvPr id="6" name="図 5"/>
          <p:cNvPicPr>
            <a:picLocks noChangeAspect="1"/>
          </p:cNvPicPr>
          <p:nvPr/>
        </p:nvPicPr>
        <p:blipFill rotWithShape="1">
          <a:blip r:embed="rId6" cstate="screen">
            <a:extLst>
              <a:ext uri="{28A0092B-C50C-407E-A947-70E740481C1C}">
                <a14:useLocalDpi xmlns:a14="http://schemas.microsoft.com/office/drawing/2010/main"/>
              </a:ext>
            </a:extLst>
          </a:blip>
          <a:srcRect b="-5740"/>
          <a:stretch/>
        </p:blipFill>
        <p:spPr>
          <a:xfrm rot="5400000">
            <a:off x="4148024" y="1101579"/>
            <a:ext cx="6092360" cy="6017444"/>
          </a:xfrm>
          <a:prstGeom prst="rect">
            <a:avLst/>
          </a:prstGeom>
        </p:spPr>
      </p:pic>
      <p:sp>
        <p:nvSpPr>
          <p:cNvPr id="3" name="正方形/長方形 2">
            <a:extLst>
              <a:ext uri="{FF2B5EF4-FFF2-40B4-BE49-F238E27FC236}">
                <a16:creationId xmlns:a16="http://schemas.microsoft.com/office/drawing/2014/main" id="{F66410B0-B962-27B1-DBD1-71B449611E36}"/>
              </a:ext>
            </a:extLst>
          </p:cNvPr>
          <p:cNvSpPr/>
          <p:nvPr/>
        </p:nvSpPr>
        <p:spPr>
          <a:xfrm>
            <a:off x="0" y="166482"/>
            <a:ext cx="9187130"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笑われちゃうほどいい研究</a:t>
            </a:r>
            <a:r>
              <a:rPr lang="en-US" altLang="ja-JP"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a:t>
            </a:r>
            <a:endPar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p:txBody>
      </p:sp>
      <p:sp>
        <p:nvSpPr>
          <p:cNvPr id="4" name="正方形/長方形 3">
            <a:extLst>
              <a:ext uri="{FF2B5EF4-FFF2-40B4-BE49-F238E27FC236}">
                <a16:creationId xmlns:a16="http://schemas.microsoft.com/office/drawing/2014/main" id="{5F9061D3-E09E-93C3-F7DA-33965FE25092}"/>
              </a:ext>
            </a:extLst>
          </p:cNvPr>
          <p:cNvSpPr/>
          <p:nvPr/>
        </p:nvSpPr>
        <p:spPr>
          <a:xfrm>
            <a:off x="-60960" y="1128075"/>
            <a:ext cx="9427581" cy="584775"/>
          </a:xfrm>
          <a:prstGeom prst="rect">
            <a:avLst/>
          </a:prstGeom>
          <a:solidFill>
            <a:schemeClr val="bg1">
              <a:alpha val="50000"/>
            </a:schemeClr>
          </a:solidFill>
        </p:spPr>
        <p:txBody>
          <a:bodyPr wrap="non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「ゆかりを最後までおいしく食べられる容器の作成」</a:t>
            </a:r>
            <a:endParaRPr lang="ja-JP" altLang="en-US" sz="4400" b="1"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C221CDCE-67D6-E2D9-8F87-59BDBBB1FC3A}"/>
              </a:ext>
            </a:extLst>
          </p:cNvPr>
          <p:cNvSpPr/>
          <p:nvPr/>
        </p:nvSpPr>
        <p:spPr>
          <a:xfrm>
            <a:off x="5927862" y="1712850"/>
            <a:ext cx="3235180" cy="769441"/>
          </a:xfrm>
          <a:prstGeom prst="rect">
            <a:avLst/>
          </a:prstGeom>
          <a:noFill/>
        </p:spPr>
        <p:txBody>
          <a:bodyPr wrap="none" lIns="91440" tIns="45720" rIns="91440" bIns="45720">
            <a:spAutoFit/>
          </a:bodyPr>
          <a:lstStyle/>
          <a:p>
            <a:pPr algn="ct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8</a:t>
            </a: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P185</a:t>
            </a:r>
            <a:endPar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48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77B0A-41A1-428C-897D-2AEE4B4A56BD}"/>
              </a:ext>
            </a:extLst>
          </p:cNvPr>
          <p:cNvSpPr>
            <a:spLocks noGrp="1"/>
          </p:cNvSpPr>
          <p:nvPr>
            <p:ph type="title"/>
          </p:nvPr>
        </p:nvSpPr>
        <p:spPr>
          <a:xfrm>
            <a:off x="182880" y="600891"/>
            <a:ext cx="8961120" cy="1422762"/>
          </a:xfrm>
        </p:spPr>
        <p:txBody>
          <a:bodyPr vert="horz" lIns="68580" tIns="34290" rIns="68580" bIns="34290" rtlCol="0" anchor="b">
            <a:normAutofit fontScale="90000"/>
          </a:bodyPr>
          <a:lstStyle/>
          <a:p>
            <a:pPr rtl="0"/>
            <a:r>
              <a:rPr lang="ja-JP" altLang="en-US" sz="7200" dirty="0">
                <a:solidFill>
                  <a:srgbClr val="FF0000"/>
                </a:solidFill>
                <a:latin typeface="HG丸ｺﾞｼｯｸM-PRO" panose="020F0400000000000000" pitchFamily="50" charset="-128"/>
                <a:ea typeface="HG丸ｺﾞｼｯｸM-PRO" panose="020F0400000000000000" pitchFamily="50" charset="-128"/>
              </a:rPr>
              <a:t>いつ質問されても</a:t>
            </a:r>
            <a:r>
              <a:rPr lang="en-US" altLang="ja-JP" sz="7200" dirty="0">
                <a:solidFill>
                  <a:srgbClr val="FF0000"/>
                </a:solidFill>
                <a:latin typeface="HG丸ｺﾞｼｯｸM-PRO" panose="020F0400000000000000" pitchFamily="50" charset="-128"/>
                <a:ea typeface="HG丸ｺﾞｼｯｸM-PRO" panose="020F0400000000000000" pitchFamily="50" charset="-128"/>
              </a:rPr>
              <a:t/>
            </a:r>
            <a:br>
              <a:rPr lang="en-US" altLang="ja-JP" sz="7200" dirty="0">
                <a:solidFill>
                  <a:srgbClr val="FF0000"/>
                </a:solidFill>
                <a:latin typeface="HG丸ｺﾞｼｯｸM-PRO" panose="020F0400000000000000" pitchFamily="50" charset="-128"/>
                <a:ea typeface="HG丸ｺﾞｼｯｸM-PRO" panose="020F0400000000000000" pitchFamily="50" charset="-128"/>
              </a:rPr>
            </a:br>
            <a:r>
              <a:rPr lang="ja-JP" altLang="en-US" sz="7200" dirty="0">
                <a:solidFill>
                  <a:srgbClr val="FF0000"/>
                </a:solidFill>
                <a:latin typeface="HG丸ｺﾞｼｯｸM-PRO" panose="020F0400000000000000" pitchFamily="50" charset="-128"/>
                <a:ea typeface="HG丸ｺﾞｼｯｸM-PRO" panose="020F0400000000000000" pitchFamily="50" charset="-128"/>
              </a:rPr>
              <a:t>いいように準備して！</a:t>
            </a:r>
          </a:p>
        </p:txBody>
      </p:sp>
      <p:pic>
        <p:nvPicPr>
          <p:cNvPr id="7" name="図プレースホルダー 5" descr="科学研究所">
            <a:extLst>
              <a:ext uri="{FF2B5EF4-FFF2-40B4-BE49-F238E27FC236}">
                <a16:creationId xmlns:a16="http://schemas.microsoft.com/office/drawing/2014/main" id="{2543122C-30CE-4CD2-B15E-CA20AE39CC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9097" y="3913966"/>
            <a:ext cx="4519749" cy="4476530"/>
          </a:xfrm>
          <a:prstGeom prst="rect">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8" name="テキスト ボックス 7"/>
          <p:cNvSpPr txBox="1"/>
          <p:nvPr/>
        </p:nvSpPr>
        <p:spPr>
          <a:xfrm>
            <a:off x="821634" y="2377440"/>
            <a:ext cx="7858633" cy="3785652"/>
          </a:xfrm>
          <a:prstGeom prst="rect">
            <a:avLst/>
          </a:prstGeom>
          <a:noFill/>
        </p:spPr>
        <p:txBody>
          <a:bodyPr wrap="square" rtlCol="0">
            <a:spAutoFit/>
          </a:bodyPr>
          <a:lstStyle/>
          <a:p>
            <a:r>
              <a:rPr lang="ja-JP" altLang="en-US" sz="4800" b="1" dirty="0">
                <a:solidFill>
                  <a:schemeClr val="accent1">
                    <a:lumMod val="50000"/>
                  </a:schemeClr>
                </a:solidFill>
                <a:latin typeface="BIZ UDP明朝 Medium" panose="02020500000000000000" pitchFamily="18" charset="-128"/>
                <a:ea typeface="BIZ UDP明朝 Medium" panose="02020500000000000000" pitchFamily="18" charset="-128"/>
              </a:rPr>
              <a:t>正解はありません。あなたがどう思ったか聞くだけです。</a:t>
            </a:r>
            <a:endPar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endParaRPr>
          </a:p>
          <a:p>
            <a:endPar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4800" b="1" dirty="0">
                <a:solidFill>
                  <a:schemeClr val="accent1">
                    <a:lumMod val="50000"/>
                  </a:schemeClr>
                </a:solidFill>
                <a:latin typeface="BIZ UDP明朝 Medium" panose="02020500000000000000" pitchFamily="18" charset="-128"/>
                <a:ea typeface="BIZ UDP明朝 Medium" panose="02020500000000000000" pitchFamily="18" charset="-128"/>
              </a:rPr>
              <a:t>分からなければ、</a:t>
            </a:r>
            <a:endPar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4800" b="1" dirty="0">
                <a:solidFill>
                  <a:schemeClr val="accent1">
                    <a:lumMod val="50000"/>
                  </a:schemeClr>
                </a:solidFill>
                <a:latin typeface="BIZ UDP明朝 Medium" panose="02020500000000000000" pitchFamily="18" charset="-128"/>
                <a:ea typeface="BIZ UDP明朝 Medium" panose="02020500000000000000" pitchFamily="18" charset="-128"/>
              </a:rPr>
              <a:t>分かりませんと言おう！</a:t>
            </a:r>
          </a:p>
        </p:txBody>
      </p:sp>
    </p:spTree>
    <p:extLst>
      <p:ext uri="{BB962C8B-B14F-4D97-AF65-F5344CB8AC3E}">
        <p14:creationId xmlns:p14="http://schemas.microsoft.com/office/powerpoint/2010/main" val="10819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318955" y="1894743"/>
            <a:ext cx="8667750" cy="6500813"/>
          </a:xfrm>
          <a:prstGeom prst="rect">
            <a:avLst/>
          </a:prstGeom>
        </p:spPr>
      </p:pic>
      <p:sp>
        <p:nvSpPr>
          <p:cNvPr id="3" name="正方形/長方形 2">
            <a:extLst>
              <a:ext uri="{FF2B5EF4-FFF2-40B4-BE49-F238E27FC236}">
                <a16:creationId xmlns:a16="http://schemas.microsoft.com/office/drawing/2014/main" id="{F66410B0-B962-27B1-DBD1-71B449611E36}"/>
              </a:ext>
            </a:extLst>
          </p:cNvPr>
          <p:cNvSpPr/>
          <p:nvPr/>
        </p:nvSpPr>
        <p:spPr>
          <a:xfrm>
            <a:off x="0" y="166482"/>
            <a:ext cx="9187130"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笑われちゃうほどいい研究</a:t>
            </a:r>
            <a:r>
              <a:rPr lang="en-US" altLang="ja-JP"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a:t>
            </a:r>
            <a:endPar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p:txBody>
      </p:sp>
      <p:sp>
        <p:nvSpPr>
          <p:cNvPr id="4" name="正方形/長方形 3">
            <a:extLst>
              <a:ext uri="{FF2B5EF4-FFF2-40B4-BE49-F238E27FC236}">
                <a16:creationId xmlns:a16="http://schemas.microsoft.com/office/drawing/2014/main" id="{5F9061D3-E09E-93C3-F7DA-33965FE25092}"/>
              </a:ext>
            </a:extLst>
          </p:cNvPr>
          <p:cNvSpPr/>
          <p:nvPr/>
        </p:nvSpPr>
        <p:spPr>
          <a:xfrm>
            <a:off x="-60960" y="1128075"/>
            <a:ext cx="9427581" cy="584775"/>
          </a:xfrm>
          <a:prstGeom prst="rect">
            <a:avLst/>
          </a:prstGeom>
          <a:solidFill>
            <a:schemeClr val="bg1">
              <a:alpha val="50000"/>
            </a:schemeClr>
          </a:solidFill>
        </p:spPr>
        <p:txBody>
          <a:bodyPr wrap="non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「ゆかりを最後までおいしく食べられる容器の作成」</a:t>
            </a:r>
            <a:endParaRPr lang="ja-JP" altLang="en-US" sz="4400" b="1"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C221CDCE-67D6-E2D9-8F87-59BDBBB1FC3A}"/>
              </a:ext>
            </a:extLst>
          </p:cNvPr>
          <p:cNvSpPr/>
          <p:nvPr/>
        </p:nvSpPr>
        <p:spPr>
          <a:xfrm>
            <a:off x="5927862" y="1712850"/>
            <a:ext cx="3235180" cy="769441"/>
          </a:xfrm>
          <a:prstGeom prst="rect">
            <a:avLst/>
          </a:prstGeom>
          <a:noFill/>
        </p:spPr>
        <p:txBody>
          <a:bodyPr wrap="none" lIns="91440" tIns="45720" rIns="91440" bIns="45720">
            <a:spAutoFit/>
          </a:bodyPr>
          <a:lstStyle/>
          <a:p>
            <a:pPr algn="ct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8</a:t>
            </a:r>
            <a:r>
              <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P185</a:t>
            </a:r>
            <a:endParaRPr lang="ja-JP" altLang="en-US" sz="4400" b="0" cap="none" spc="0" dirty="0">
              <a:ln w="0"/>
              <a:solidFill>
                <a:srgbClr val="33CC33"/>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43862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9091"/>
            <a:ext cx="6858000" cy="5143500"/>
          </a:xfrm>
          <a:prstGeom prst="rect">
            <a:avLst/>
          </a:prstGeom>
        </p:spPr>
      </p:pic>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200" y="1265132"/>
            <a:ext cx="6858000" cy="5143500"/>
          </a:xfrm>
          <a:prstGeom prst="rect">
            <a:avLst/>
          </a:prstGeom>
        </p:spPr>
      </p:pic>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7969" y="1644954"/>
            <a:ext cx="6858000" cy="5143500"/>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8850" y="1820995"/>
            <a:ext cx="6858000" cy="5143500"/>
          </a:xfrm>
          <a:prstGeom prst="rect">
            <a:avLst/>
          </a:prstGeom>
        </p:spPr>
      </p:pic>
    </p:spTree>
    <p:extLst>
      <p:ext uri="{BB962C8B-B14F-4D97-AF65-F5344CB8AC3E}">
        <p14:creationId xmlns:p14="http://schemas.microsoft.com/office/powerpoint/2010/main" val="188585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98944"/>
            <a:ext cx="8798218" cy="5961615"/>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98944"/>
            <a:ext cx="9144000" cy="6858000"/>
          </a:xfrm>
          <a:prstGeom prst="rect">
            <a:avLst/>
          </a:prstGeom>
        </p:spPr>
      </p:pic>
      <p:pic>
        <p:nvPicPr>
          <p:cNvPr id="8" name="図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298944"/>
            <a:ext cx="9144000" cy="6858000"/>
          </a:xfrm>
          <a:prstGeom prst="rect">
            <a:avLst/>
          </a:prstGeom>
        </p:spPr>
      </p:pic>
      <p:sp>
        <p:nvSpPr>
          <p:cNvPr id="2" name="正方形/長方形 1">
            <a:extLst>
              <a:ext uri="{FF2B5EF4-FFF2-40B4-BE49-F238E27FC236}">
                <a16:creationId xmlns:a16="http://schemas.microsoft.com/office/drawing/2014/main" id="{A97E1AE3-C1B0-593F-E094-0D221E666831}"/>
              </a:ext>
            </a:extLst>
          </p:cNvPr>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sp>
        <p:nvSpPr>
          <p:cNvPr id="3" name="正方形/長方形 2">
            <a:extLst>
              <a:ext uri="{FF2B5EF4-FFF2-40B4-BE49-F238E27FC236}">
                <a16:creationId xmlns:a16="http://schemas.microsoft.com/office/drawing/2014/main" id="{C96783A3-3728-1ED6-1C5D-35FBA6A2AA68}"/>
              </a:ext>
            </a:extLst>
          </p:cNvPr>
          <p:cNvSpPr/>
          <p:nvPr/>
        </p:nvSpPr>
        <p:spPr>
          <a:xfrm>
            <a:off x="4772757" y="402559"/>
            <a:ext cx="4025461" cy="707886"/>
          </a:xfrm>
          <a:prstGeom prst="rect">
            <a:avLst/>
          </a:prstGeom>
          <a:solidFill>
            <a:schemeClr val="bg1">
              <a:alpha val="50000"/>
            </a:schemeClr>
          </a:solidFill>
        </p:spPr>
        <p:txBody>
          <a:bodyPr wrap="none" lIns="91440" tIns="45720" rIns="91440" bIns="45720">
            <a:spAutoFit/>
          </a:bodyPr>
          <a:lstStyle/>
          <a:p>
            <a:r>
              <a:rPr lang="en-US" altLang="ja-JP" sz="40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58</a:t>
            </a:r>
            <a:r>
              <a:rPr lang="ja-JP" altLang="en-US" sz="40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期全国発表会</a:t>
            </a:r>
          </a:p>
        </p:txBody>
      </p:sp>
    </p:spTree>
    <p:extLst>
      <p:ext uri="{BB962C8B-B14F-4D97-AF65-F5344CB8AC3E}">
        <p14:creationId xmlns:p14="http://schemas.microsoft.com/office/powerpoint/2010/main" val="35507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A193543E-AF1C-73F0-7CBE-0749C7CA8145}"/>
              </a:ext>
            </a:extLst>
          </p:cNvPr>
          <p:cNvSpPr/>
          <p:nvPr/>
        </p:nvSpPr>
        <p:spPr>
          <a:xfrm>
            <a:off x="170457" y="165761"/>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13" name="図 12">
            <a:extLst>
              <a:ext uri="{FF2B5EF4-FFF2-40B4-BE49-F238E27FC236}">
                <a16:creationId xmlns:a16="http://schemas.microsoft.com/office/drawing/2014/main" id="{E860293D-B06B-1853-C869-F8FB7CE19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2608" y="1596253"/>
            <a:ext cx="3946310" cy="5261747"/>
          </a:xfrm>
          <a:prstGeom prst="rect">
            <a:avLst/>
          </a:prstGeom>
        </p:spPr>
      </p:pic>
      <p:pic>
        <p:nvPicPr>
          <p:cNvPr id="16" name="図 15">
            <a:extLst>
              <a:ext uri="{FF2B5EF4-FFF2-40B4-BE49-F238E27FC236}">
                <a16:creationId xmlns:a16="http://schemas.microsoft.com/office/drawing/2014/main" id="{EE4BE0B2-5CB4-C662-F45A-C48A17C46D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57" y="1907392"/>
            <a:ext cx="5493973" cy="4980976"/>
          </a:xfrm>
          <a:prstGeom prst="rect">
            <a:avLst/>
          </a:prstGeom>
        </p:spPr>
      </p:pic>
      <p:pic>
        <p:nvPicPr>
          <p:cNvPr id="17" name="図 16">
            <a:extLst>
              <a:ext uri="{FF2B5EF4-FFF2-40B4-BE49-F238E27FC236}">
                <a16:creationId xmlns:a16="http://schemas.microsoft.com/office/drawing/2014/main" id="{72B5D99A-A377-E8C1-82FE-8A6C6191E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178" y="1726381"/>
            <a:ext cx="9433389" cy="6896749"/>
          </a:xfrm>
          <a:prstGeom prst="rect">
            <a:avLst/>
          </a:prstGeom>
        </p:spPr>
      </p:pic>
      <p:pic>
        <p:nvPicPr>
          <p:cNvPr id="19" name="図 18">
            <a:extLst>
              <a:ext uri="{FF2B5EF4-FFF2-40B4-BE49-F238E27FC236}">
                <a16:creationId xmlns:a16="http://schemas.microsoft.com/office/drawing/2014/main" id="{06A96894-F777-8EEE-F465-26E792D15D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84" y="1745755"/>
            <a:ext cx="9144000" cy="6858000"/>
          </a:xfrm>
          <a:prstGeom prst="rect">
            <a:avLst/>
          </a:prstGeom>
        </p:spPr>
      </p:pic>
      <p:pic>
        <p:nvPicPr>
          <p:cNvPr id="20" name="図 19">
            <a:extLst>
              <a:ext uri="{FF2B5EF4-FFF2-40B4-BE49-F238E27FC236}">
                <a16:creationId xmlns:a16="http://schemas.microsoft.com/office/drawing/2014/main" id="{FFBABBDE-E145-F361-CED6-610FDB5BA6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4" y="1745755"/>
            <a:ext cx="9732639" cy="6896749"/>
          </a:xfrm>
          <a:prstGeom prst="rect">
            <a:avLst/>
          </a:prstGeom>
        </p:spPr>
      </p:pic>
      <p:sp>
        <p:nvSpPr>
          <p:cNvPr id="21" name="正方形/長方形 20">
            <a:extLst>
              <a:ext uri="{FF2B5EF4-FFF2-40B4-BE49-F238E27FC236}">
                <a16:creationId xmlns:a16="http://schemas.microsoft.com/office/drawing/2014/main" id="{47335A06-013E-5A2B-DFD1-F370A94CBE6A}"/>
              </a:ext>
            </a:extLst>
          </p:cNvPr>
          <p:cNvSpPr/>
          <p:nvPr/>
        </p:nvSpPr>
        <p:spPr>
          <a:xfrm>
            <a:off x="15240" y="1128075"/>
            <a:ext cx="9092554" cy="584775"/>
          </a:xfrm>
          <a:prstGeom prst="rect">
            <a:avLst/>
          </a:prstGeom>
          <a:solidFill>
            <a:schemeClr val="bg1">
              <a:alpha val="50000"/>
            </a:schemeClr>
          </a:solidFill>
        </p:spPr>
        <p:txBody>
          <a:bodyPr wrap="non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費用対効果の優れたビスマス結晶の作り方の実現</a:t>
            </a:r>
            <a:endParaRPr lang="ja-JP" altLang="en-US" sz="4400" b="1"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B71530C7-A4D0-EFBC-99B6-DF47546C1556}"/>
              </a:ext>
            </a:extLst>
          </p:cNvPr>
          <p:cNvSpPr/>
          <p:nvPr/>
        </p:nvSpPr>
        <p:spPr>
          <a:xfrm>
            <a:off x="6522231" y="124545"/>
            <a:ext cx="2451312"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５９期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P7</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295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9"/>
                                        </p:tgtEl>
                                      </p:cBhvr>
                                    </p:animEffect>
                                    <p:anim calcmode="lin" valueType="num">
                                      <p:cBhvr>
                                        <p:cTn id="12" dur="1000"/>
                                        <p:tgtEl>
                                          <p:spTgt spid="19"/>
                                        </p:tgtEl>
                                        <p:attrNameLst>
                                          <p:attrName>ppt_x</p:attrName>
                                        </p:attrNameLst>
                                      </p:cBhvr>
                                      <p:tavLst>
                                        <p:tav tm="0">
                                          <p:val>
                                            <p:strVal val="ppt_x"/>
                                          </p:val>
                                        </p:tav>
                                        <p:tav tm="100000">
                                          <p:val>
                                            <p:strVal val="ppt_x"/>
                                          </p:val>
                                        </p:tav>
                                      </p:tavLst>
                                    </p:anim>
                                    <p:anim calcmode="lin" valueType="num">
                                      <p:cBhvr>
                                        <p:cTn id="13" dur="1000"/>
                                        <p:tgtEl>
                                          <p:spTgt spid="19"/>
                                        </p:tgtEl>
                                        <p:attrNameLst>
                                          <p:attrName>ppt_y</p:attrName>
                                        </p:attrNameLst>
                                      </p:cBhvr>
                                      <p:tavLst>
                                        <p:tav tm="0">
                                          <p:val>
                                            <p:strVal val="ppt_y"/>
                                          </p:val>
                                        </p:tav>
                                        <p:tav tm="100000">
                                          <p:val>
                                            <p:strVal val="ppt_y+.1"/>
                                          </p:val>
                                        </p:tav>
                                      </p:tavLst>
                                    </p:anim>
                                    <p:set>
                                      <p:cBhvr>
                                        <p:cTn id="14" dur="1" fill="hold">
                                          <p:stCondLst>
                                            <p:cond delay="9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pic>
        <p:nvPicPr>
          <p:cNvPr id="5" name="図 4">
            <a:extLst>
              <a:ext uri="{FF2B5EF4-FFF2-40B4-BE49-F238E27FC236}">
                <a16:creationId xmlns:a16="http://schemas.microsoft.com/office/drawing/2014/main" id="{1DC6552E-BDE7-99A0-A7E0-925957023B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160" y="2443307"/>
            <a:ext cx="7802136" cy="5077766"/>
          </a:xfrm>
          <a:prstGeom prst="rect">
            <a:avLst/>
          </a:prstGeom>
        </p:spPr>
      </p:pic>
      <p:pic>
        <p:nvPicPr>
          <p:cNvPr id="6" name="図 5">
            <a:extLst>
              <a:ext uri="{FF2B5EF4-FFF2-40B4-BE49-F238E27FC236}">
                <a16:creationId xmlns:a16="http://schemas.microsoft.com/office/drawing/2014/main" id="{28012C7B-8733-E301-91F3-C60A541329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953" y="2443307"/>
            <a:ext cx="9708953" cy="7281714"/>
          </a:xfrm>
          <a:prstGeom prst="rect">
            <a:avLst/>
          </a:prstGeom>
        </p:spPr>
      </p:pic>
      <p:sp>
        <p:nvSpPr>
          <p:cNvPr id="7" name="正方形/長方形 6">
            <a:extLst>
              <a:ext uri="{FF2B5EF4-FFF2-40B4-BE49-F238E27FC236}">
                <a16:creationId xmlns:a16="http://schemas.microsoft.com/office/drawing/2014/main" id="{DC20A1BE-997A-B377-3904-72707AAE51AA}"/>
              </a:ext>
            </a:extLst>
          </p:cNvPr>
          <p:cNvSpPr/>
          <p:nvPr/>
        </p:nvSpPr>
        <p:spPr>
          <a:xfrm>
            <a:off x="170457" y="1089091"/>
            <a:ext cx="8973543" cy="584775"/>
          </a:xfrm>
          <a:prstGeom prst="rect">
            <a:avLst/>
          </a:prstGeom>
          <a:solidFill>
            <a:schemeClr val="bg1">
              <a:alpha val="50000"/>
            </a:schemeClr>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「衣服に付着した花粉を除去する方法の調査」</a:t>
            </a:r>
          </a:p>
        </p:txBody>
      </p:sp>
      <p:sp>
        <p:nvSpPr>
          <p:cNvPr id="10" name="正方形/長方形 9">
            <a:extLst>
              <a:ext uri="{FF2B5EF4-FFF2-40B4-BE49-F238E27FC236}">
                <a16:creationId xmlns:a16="http://schemas.microsoft.com/office/drawing/2014/main" id="{B82A3649-B1DC-2986-135D-079761ADA70F}"/>
              </a:ext>
            </a:extLst>
          </p:cNvPr>
          <p:cNvSpPr/>
          <p:nvPr/>
        </p:nvSpPr>
        <p:spPr>
          <a:xfrm>
            <a:off x="170457" y="1673866"/>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9</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P73</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4749E528-2B9E-897D-9B94-6010C0F79D0D}"/>
              </a:ext>
            </a:extLst>
          </p:cNvPr>
          <p:cNvSpPr/>
          <p:nvPr/>
        </p:nvSpPr>
        <p:spPr>
          <a:xfrm>
            <a:off x="734703" y="4972162"/>
            <a:ext cx="7109639" cy="1323439"/>
          </a:xfrm>
          <a:prstGeom prst="rect">
            <a:avLst/>
          </a:prstGeom>
          <a:solidFill>
            <a:schemeClr val="bg1"/>
          </a:solidFill>
        </p:spPr>
        <p:txBody>
          <a:bodyPr wrap="none" lIns="91440" tIns="45720" rIns="91440" bIns="45720">
            <a:spAutoFit/>
          </a:bodyPr>
          <a:lstStyle/>
          <a:p>
            <a:pPr algn="ctr"/>
            <a:r>
              <a:rPr lang="ja-JP" altLang="en-US" sz="36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行政法人国立病院機構相模原病院</a:t>
            </a:r>
            <a:endParaRPr lang="en-US" altLang="ja-JP" sz="36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アレルゲン研究所</a:t>
            </a:r>
          </a:p>
        </p:txBody>
      </p:sp>
    </p:spTree>
    <p:extLst>
      <p:ext uri="{BB962C8B-B14F-4D97-AF65-F5344CB8AC3E}">
        <p14:creationId xmlns:p14="http://schemas.microsoft.com/office/powerpoint/2010/main" val="7168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3364E3F-368C-3DB1-FDBD-10BF9B5C1BBB}"/>
              </a:ext>
            </a:extLst>
          </p:cNvPr>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grpSp>
        <p:nvGrpSpPr>
          <p:cNvPr id="15" name="グループ化 14">
            <a:extLst>
              <a:ext uri="{FF2B5EF4-FFF2-40B4-BE49-F238E27FC236}">
                <a16:creationId xmlns:a16="http://schemas.microsoft.com/office/drawing/2014/main" id="{8142B75E-42EA-17C7-B623-CD7C64D87261}"/>
              </a:ext>
            </a:extLst>
          </p:cNvPr>
          <p:cNvGrpSpPr/>
          <p:nvPr/>
        </p:nvGrpSpPr>
        <p:grpSpPr>
          <a:xfrm>
            <a:off x="310550" y="1270881"/>
            <a:ext cx="8731244" cy="6236501"/>
            <a:chOff x="206378" y="1089091"/>
            <a:chExt cx="8731244" cy="6236501"/>
          </a:xfrm>
        </p:grpSpPr>
        <p:pic>
          <p:nvPicPr>
            <p:cNvPr id="7" name="図 6">
              <a:extLst>
                <a:ext uri="{FF2B5EF4-FFF2-40B4-BE49-F238E27FC236}">
                  <a16:creationId xmlns:a16="http://schemas.microsoft.com/office/drawing/2014/main" id="{7B1BB180-B859-5756-06A2-41A602782B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378" y="1089091"/>
              <a:ext cx="8731244" cy="6022838"/>
            </a:xfrm>
            <a:prstGeom prst="rect">
              <a:avLst/>
            </a:prstGeom>
          </p:spPr>
        </p:pic>
        <p:sp>
          <p:nvSpPr>
            <p:cNvPr id="10" name="楕円 9">
              <a:extLst>
                <a:ext uri="{FF2B5EF4-FFF2-40B4-BE49-F238E27FC236}">
                  <a16:creationId xmlns:a16="http://schemas.microsoft.com/office/drawing/2014/main" id="{340885FE-5A38-48AD-8246-6D965FEFC2A9}"/>
                </a:ext>
              </a:extLst>
            </p:cNvPr>
            <p:cNvSpPr/>
            <p:nvPr/>
          </p:nvSpPr>
          <p:spPr>
            <a:xfrm>
              <a:off x="3550023" y="4177553"/>
              <a:ext cx="4948517" cy="3148039"/>
            </a:xfrm>
            <a:prstGeom prst="ellipse">
              <a:avLst/>
            </a:prstGeom>
            <a:noFill/>
            <a:ln w="762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sp>
        <p:nvSpPr>
          <p:cNvPr id="20" name="正方形/長方形 19">
            <a:extLst>
              <a:ext uri="{FF2B5EF4-FFF2-40B4-BE49-F238E27FC236}">
                <a16:creationId xmlns:a16="http://schemas.microsoft.com/office/drawing/2014/main" id="{98443E1B-839F-79C0-A905-CA1907229B94}"/>
              </a:ext>
            </a:extLst>
          </p:cNvPr>
          <p:cNvSpPr/>
          <p:nvPr/>
        </p:nvSpPr>
        <p:spPr>
          <a:xfrm>
            <a:off x="2820265" y="2717194"/>
            <a:ext cx="6013185" cy="923330"/>
          </a:xfrm>
          <a:prstGeom prst="rect">
            <a:avLst/>
          </a:prstGeom>
          <a:solidFill>
            <a:schemeClr val="bg1"/>
          </a:solidFill>
        </p:spPr>
        <p:txBody>
          <a:bodyPr wrap="none" lIns="91440" tIns="45720" rIns="91440" bIns="45720">
            <a:spAutoFit/>
          </a:bodyPr>
          <a:lstStyle/>
          <a:p>
            <a:pPr algn="ctr"/>
            <a:r>
              <a:rPr lang="ja-JP" altLang="en-US" sz="5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株式会社　ニソール</a:t>
            </a:r>
            <a:endParaRPr lang="ja-JP" altLang="en-US" sz="66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nvGrpSpPr>
          <p:cNvPr id="24" name="グループ化 23">
            <a:extLst>
              <a:ext uri="{FF2B5EF4-FFF2-40B4-BE49-F238E27FC236}">
                <a16:creationId xmlns:a16="http://schemas.microsoft.com/office/drawing/2014/main" id="{892C6FE4-F789-06CA-5F5F-C0BE6470A017}"/>
              </a:ext>
            </a:extLst>
          </p:cNvPr>
          <p:cNvGrpSpPr/>
          <p:nvPr/>
        </p:nvGrpSpPr>
        <p:grpSpPr>
          <a:xfrm>
            <a:off x="0" y="1147126"/>
            <a:ext cx="9144000" cy="6858000"/>
            <a:chOff x="68725" y="1135338"/>
            <a:chExt cx="9144000" cy="6858000"/>
          </a:xfrm>
        </p:grpSpPr>
        <p:pic>
          <p:nvPicPr>
            <p:cNvPr id="22" name="図 21">
              <a:extLst>
                <a:ext uri="{FF2B5EF4-FFF2-40B4-BE49-F238E27FC236}">
                  <a16:creationId xmlns:a16="http://schemas.microsoft.com/office/drawing/2014/main" id="{78E5F6C3-F5CF-B8B8-D037-A104B3D131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5" y="1135338"/>
              <a:ext cx="9144000" cy="6858000"/>
            </a:xfrm>
            <a:prstGeom prst="rect">
              <a:avLst/>
            </a:prstGeom>
          </p:spPr>
        </p:pic>
        <p:sp>
          <p:nvSpPr>
            <p:cNvPr id="23" name="正方形/長方形 22">
              <a:extLst>
                <a:ext uri="{FF2B5EF4-FFF2-40B4-BE49-F238E27FC236}">
                  <a16:creationId xmlns:a16="http://schemas.microsoft.com/office/drawing/2014/main" id="{08A1D797-A996-D995-0F9E-890966F3C53D}"/>
                </a:ext>
              </a:extLst>
            </p:cNvPr>
            <p:cNvSpPr/>
            <p:nvPr/>
          </p:nvSpPr>
          <p:spPr>
            <a:xfrm>
              <a:off x="136976" y="4010344"/>
              <a:ext cx="8973543" cy="954107"/>
            </a:xfrm>
            <a:prstGeom prst="rect">
              <a:avLst/>
            </a:prstGeom>
            <a:solidFill>
              <a:srgbClr val="FFFFFF"/>
            </a:solidFill>
          </p:spPr>
          <p:txBody>
            <a:bodyPr wrap="square" lIns="91440" tIns="45720" rIns="91440" bIns="45720">
              <a:spAutoFit/>
            </a:bodyPr>
            <a:lstStyle/>
            <a:p>
              <a:r>
                <a:rPr kumimoji="1" lang="ja-JP" altLang="en-US" sz="2800" b="1" dirty="0">
                  <a:latin typeface="BIZ UDPゴシック" panose="020B0400000000000000" pitchFamily="50" charset="-128"/>
                  <a:ea typeface="BIZ UDPゴシック" panose="020B0400000000000000" pitchFamily="50" charset="-128"/>
                </a:rPr>
                <a:t>「電力源として植物発電の利用に向けた発電量を増加させる条件の解明」</a:t>
              </a:r>
            </a:p>
          </p:txBody>
        </p:sp>
      </p:grpSp>
      <p:sp>
        <p:nvSpPr>
          <p:cNvPr id="26" name="正方形/長方形 25">
            <a:extLst>
              <a:ext uri="{FF2B5EF4-FFF2-40B4-BE49-F238E27FC236}">
                <a16:creationId xmlns:a16="http://schemas.microsoft.com/office/drawing/2014/main" id="{D8373775-BFEB-56E3-D9D0-DBB6CC07CD65}"/>
              </a:ext>
            </a:extLst>
          </p:cNvPr>
          <p:cNvSpPr/>
          <p:nvPr/>
        </p:nvSpPr>
        <p:spPr>
          <a:xfrm>
            <a:off x="6058308" y="1089091"/>
            <a:ext cx="2879314" cy="769441"/>
          </a:xfrm>
          <a:prstGeom prst="rect">
            <a:avLst/>
          </a:prstGeom>
          <a:solidFill>
            <a:schemeClr val="bg1"/>
          </a:solid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５９期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P59</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48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4"/>
                                        </p:tgtEl>
                                      </p:cBhvr>
                                    </p:animEffect>
                                    <p:anim calcmode="lin" valueType="num">
                                      <p:cBhvr>
                                        <p:cTn id="7" dur="1000"/>
                                        <p:tgtEl>
                                          <p:spTgt spid="24"/>
                                        </p:tgtEl>
                                        <p:attrNameLst>
                                          <p:attrName>ppt_x</p:attrName>
                                        </p:attrNameLst>
                                      </p:cBhvr>
                                      <p:tavLst>
                                        <p:tav tm="0">
                                          <p:val>
                                            <p:strVal val="ppt_x"/>
                                          </p:val>
                                        </p:tav>
                                        <p:tav tm="100000">
                                          <p:val>
                                            <p:strVal val="ppt_x"/>
                                          </p:val>
                                        </p:tav>
                                      </p:tavLst>
                                    </p:anim>
                                    <p:anim calcmode="lin" valueType="num">
                                      <p:cBhvr>
                                        <p:cTn id="8" dur="1000"/>
                                        <p:tgtEl>
                                          <p:spTgt spid="24"/>
                                        </p:tgtEl>
                                        <p:attrNameLst>
                                          <p:attrName>ppt_y</p:attrName>
                                        </p:attrNameLst>
                                      </p:cBhvr>
                                      <p:tavLst>
                                        <p:tav tm="0">
                                          <p:val>
                                            <p:strVal val="ppt_y"/>
                                          </p:val>
                                        </p:tav>
                                        <p:tav tm="100000">
                                          <p:val>
                                            <p:strVal val="ppt_y+.1"/>
                                          </p:val>
                                        </p:tav>
                                      </p:tavLst>
                                    </p:anim>
                                    <p:set>
                                      <p:cBhvr>
                                        <p:cTn id="9"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7C7BC43-531F-A3ED-D242-0AA2DFA3D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sp>
        <p:nvSpPr>
          <p:cNvPr id="4" name="正方形/長方形 3">
            <a:extLst>
              <a:ext uri="{FF2B5EF4-FFF2-40B4-BE49-F238E27FC236}">
                <a16:creationId xmlns:a16="http://schemas.microsoft.com/office/drawing/2014/main" id="{4526F110-4877-578B-FC65-46835B141289}"/>
              </a:ext>
            </a:extLst>
          </p:cNvPr>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pic>
        <p:nvPicPr>
          <p:cNvPr id="7" name="図 6">
            <a:extLst>
              <a:ext uri="{FF2B5EF4-FFF2-40B4-BE49-F238E27FC236}">
                <a16:creationId xmlns:a16="http://schemas.microsoft.com/office/drawing/2014/main" id="{1015D5CA-09FF-D9FB-7682-AEAF72E9C8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38688"/>
            <a:ext cx="9234752" cy="5785073"/>
          </a:xfrm>
          <a:prstGeom prst="rect">
            <a:avLst/>
          </a:prstGeom>
        </p:spPr>
      </p:pic>
      <p:sp>
        <p:nvSpPr>
          <p:cNvPr id="3" name="正方形/長方形 2">
            <a:extLst>
              <a:ext uri="{FF2B5EF4-FFF2-40B4-BE49-F238E27FC236}">
                <a16:creationId xmlns:a16="http://schemas.microsoft.com/office/drawing/2014/main" id="{90DC432D-7EA0-BF92-A9E7-7F4A0970F4EE}"/>
              </a:ext>
            </a:extLst>
          </p:cNvPr>
          <p:cNvSpPr/>
          <p:nvPr/>
        </p:nvSpPr>
        <p:spPr>
          <a:xfrm>
            <a:off x="170457" y="5768909"/>
            <a:ext cx="5724644" cy="923330"/>
          </a:xfrm>
          <a:prstGeom prst="rect">
            <a:avLst/>
          </a:prstGeom>
          <a:noFill/>
        </p:spPr>
        <p:txBody>
          <a:bodyPr wrap="none" lIns="91440" tIns="45720" rIns="91440" bIns="45720">
            <a:spAutoFit/>
          </a:bodyPr>
          <a:lstStyle/>
          <a:p>
            <a:pPr algn="ctr"/>
            <a:r>
              <a:rPr lang="ja-JP" altLang="en-US" sz="5400" b="1" dirty="0">
                <a:ln w="0">
                  <a:solidFill>
                    <a:schemeClr val="bg1"/>
                  </a:solidFill>
                </a:ln>
                <a:solidFill>
                  <a:srgbClr val="FF0000"/>
                </a:solidFill>
                <a:effectLst>
                  <a:outerShdw blurRad="38100" dist="19050" dir="2700000" algn="tl" rotWithShape="0">
                    <a:schemeClr val="dk1">
                      <a:alpha val="40000"/>
                    </a:schemeClr>
                  </a:outerShdw>
                </a:effectLst>
              </a:rPr>
              <a:t>相模原市立博物館</a:t>
            </a:r>
            <a:endParaRPr lang="ja-JP" altLang="en-US" sz="5400" b="1" cap="none" spc="0" dirty="0">
              <a:ln w="0">
                <a:solidFill>
                  <a:schemeClr val="bg1"/>
                </a:solidFill>
              </a:ln>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55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E9394A6A-41B6-E0D3-CDC1-613B71810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567"/>
            <a:ext cx="4953000" cy="6811433"/>
          </a:xfrm>
          <a:prstGeom prst="rect">
            <a:avLst/>
          </a:prstGeom>
        </p:spPr>
      </p:pic>
      <p:pic>
        <p:nvPicPr>
          <p:cNvPr id="13" name="図 12">
            <a:extLst>
              <a:ext uri="{FF2B5EF4-FFF2-40B4-BE49-F238E27FC236}">
                <a16:creationId xmlns:a16="http://schemas.microsoft.com/office/drawing/2014/main" id="{5AC6233A-5B73-A9C7-1AF9-9C8D5AC2627E}"/>
              </a:ext>
            </a:extLst>
          </p:cNvPr>
          <p:cNvPicPr>
            <a:picLocks noChangeAspect="1"/>
          </p:cNvPicPr>
          <p:nvPr/>
        </p:nvPicPr>
        <p:blipFill>
          <a:blip r:embed="rId4"/>
          <a:stretch>
            <a:fillRect/>
          </a:stretch>
        </p:blipFill>
        <p:spPr>
          <a:xfrm>
            <a:off x="1911927" y="23663"/>
            <a:ext cx="7232073" cy="6885922"/>
          </a:xfrm>
          <a:prstGeom prst="rect">
            <a:avLst/>
          </a:prstGeom>
        </p:spPr>
      </p:pic>
      <p:sp>
        <p:nvSpPr>
          <p:cNvPr id="14" name="正方形/長方形 13">
            <a:extLst>
              <a:ext uri="{FF2B5EF4-FFF2-40B4-BE49-F238E27FC236}">
                <a16:creationId xmlns:a16="http://schemas.microsoft.com/office/drawing/2014/main" id="{4526F110-4877-578B-FC65-46835B141289}"/>
              </a:ext>
            </a:extLst>
          </p:cNvPr>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sp>
        <p:nvSpPr>
          <p:cNvPr id="15" name="正方形/長方形 14">
            <a:extLst>
              <a:ext uri="{FF2B5EF4-FFF2-40B4-BE49-F238E27FC236}">
                <a16:creationId xmlns:a16="http://schemas.microsoft.com/office/drawing/2014/main" id="{A2296EBA-00BE-8074-4906-B5B7CD4B70A3}"/>
              </a:ext>
            </a:extLst>
          </p:cNvPr>
          <p:cNvSpPr/>
          <p:nvPr/>
        </p:nvSpPr>
        <p:spPr>
          <a:xfrm>
            <a:off x="2377404" y="4937913"/>
            <a:ext cx="6766596" cy="1754326"/>
          </a:xfrm>
          <a:prstGeom prst="rect">
            <a:avLst/>
          </a:prstGeom>
          <a:noFill/>
        </p:spPr>
        <p:txBody>
          <a:bodyPr wrap="none" lIns="91440" tIns="45720" rIns="91440" bIns="45720">
            <a:spAutoFit/>
          </a:bodyPr>
          <a:lstStyle/>
          <a:p>
            <a:pPr algn="ctr"/>
            <a:r>
              <a:rPr lang="ja-JP" altLang="en-US" sz="5400" dirty="0">
                <a:ln w="0"/>
                <a:solidFill>
                  <a:srgbClr val="FF0000"/>
                </a:solidFill>
                <a:effectLst>
                  <a:outerShdw blurRad="38100" dist="19050" dir="2700000" algn="tl" rotWithShape="0">
                    <a:schemeClr val="dk1">
                      <a:alpha val="40000"/>
                    </a:schemeClr>
                  </a:outerShdw>
                </a:effectLst>
              </a:rPr>
              <a:t>国民生活センター</a:t>
            </a:r>
            <a:endParaRPr lang="en-US" altLang="ja-JP" sz="5400" dirty="0">
              <a:ln w="0"/>
              <a:solidFill>
                <a:srgbClr val="FF0000"/>
              </a:solidFill>
              <a:effectLst>
                <a:outerShdw blurRad="38100" dist="19050" dir="2700000" algn="tl" rotWithShape="0">
                  <a:schemeClr val="dk1">
                    <a:alpha val="40000"/>
                  </a:schemeClr>
                </a:outerShdw>
              </a:effectLst>
            </a:endParaRPr>
          </a:p>
          <a:p>
            <a:pPr algn="ctr"/>
            <a:r>
              <a:rPr lang="ja-JP" altLang="en-US" sz="5400" b="0" cap="none" spc="0" dirty="0">
                <a:ln w="0"/>
                <a:solidFill>
                  <a:srgbClr val="FF0000"/>
                </a:solidFill>
                <a:effectLst>
                  <a:outerShdw blurRad="38100" dist="19050" dir="2700000" algn="tl" rotWithShape="0">
                    <a:schemeClr val="dk1">
                      <a:alpha val="40000"/>
                    </a:schemeClr>
                  </a:outerShdw>
                </a:effectLst>
              </a:rPr>
              <a:t>消費生活総合センター</a:t>
            </a:r>
          </a:p>
        </p:txBody>
      </p:sp>
    </p:spTree>
    <p:extLst>
      <p:ext uri="{BB962C8B-B14F-4D97-AF65-F5344CB8AC3E}">
        <p14:creationId xmlns:p14="http://schemas.microsoft.com/office/powerpoint/2010/main" val="35982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526F110-4877-578B-FC65-46835B141289}"/>
              </a:ext>
            </a:extLst>
          </p:cNvPr>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pic>
        <p:nvPicPr>
          <p:cNvPr id="8" name="図 7">
            <a:extLst>
              <a:ext uri="{FF2B5EF4-FFF2-40B4-BE49-F238E27FC236}">
                <a16:creationId xmlns:a16="http://schemas.microsoft.com/office/drawing/2014/main" id="{1DF66C56-DB27-E032-4BDC-93B11D581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34" y="1089091"/>
            <a:ext cx="8973543" cy="6730158"/>
          </a:xfrm>
          <a:prstGeom prst="rect">
            <a:avLst/>
          </a:prstGeom>
        </p:spPr>
      </p:pic>
      <p:sp>
        <p:nvSpPr>
          <p:cNvPr id="3" name="正方形/長方形 2">
            <a:extLst>
              <a:ext uri="{FF2B5EF4-FFF2-40B4-BE49-F238E27FC236}">
                <a16:creationId xmlns:a16="http://schemas.microsoft.com/office/drawing/2014/main" id="{750D6115-7546-6BD0-046E-6963A79B5307}"/>
              </a:ext>
            </a:extLst>
          </p:cNvPr>
          <p:cNvSpPr/>
          <p:nvPr/>
        </p:nvSpPr>
        <p:spPr>
          <a:xfrm>
            <a:off x="4355807" y="1089091"/>
            <a:ext cx="4724370" cy="923330"/>
          </a:xfrm>
          <a:prstGeom prst="rect">
            <a:avLst/>
          </a:prstGeom>
          <a:solidFill>
            <a:schemeClr val="bg1"/>
          </a:solidFill>
        </p:spPr>
        <p:txBody>
          <a:bodyPr wrap="none" lIns="91440" tIns="45720" rIns="91440" bIns="45720">
            <a:spAutoFit/>
          </a:bodyPr>
          <a:lstStyle/>
          <a:p>
            <a:pPr algn="ctr"/>
            <a:r>
              <a:rPr lang="ja-JP" altLang="en-US" sz="5400" b="1" dirty="0">
                <a:ln w="0">
                  <a:noFill/>
                </a:ln>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cs typeface="Ebrima" panose="02000000000000000000" pitchFamily="2" charset="0"/>
              </a:rPr>
              <a:t>大学と</a:t>
            </a:r>
            <a:r>
              <a:rPr lang="ja-JP" altLang="en-US" sz="4800" b="1" dirty="0">
                <a:ln w="0">
                  <a:noFill/>
                </a:ln>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cs typeface="Ebrima" panose="02000000000000000000" pitchFamily="2" charset="0"/>
              </a:rPr>
              <a:t>つながる</a:t>
            </a:r>
            <a:endParaRPr lang="ja-JP" altLang="en-US" sz="5400" b="1" cap="none" spc="0" dirty="0">
              <a:ln w="0">
                <a:noFill/>
              </a:ln>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cs typeface="Ebrima" panose="02000000000000000000" pitchFamily="2" charset="0"/>
            </a:endParaRPr>
          </a:p>
        </p:txBody>
      </p:sp>
    </p:spTree>
    <p:extLst>
      <p:ext uri="{BB962C8B-B14F-4D97-AF65-F5344CB8AC3E}">
        <p14:creationId xmlns:p14="http://schemas.microsoft.com/office/powerpoint/2010/main" val="72143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526F110-4877-578B-FC65-46835B141289}"/>
              </a:ext>
            </a:extLst>
          </p:cNvPr>
          <p:cNvSpPr/>
          <p:nvPr/>
        </p:nvSpPr>
        <p:spPr>
          <a:xfrm>
            <a:off x="170457" y="165761"/>
            <a:ext cx="7802136"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外部の専門家とつながる</a:t>
            </a:r>
          </a:p>
        </p:txBody>
      </p:sp>
      <p:pic>
        <p:nvPicPr>
          <p:cNvPr id="8" name="図 7">
            <a:extLst>
              <a:ext uri="{FF2B5EF4-FFF2-40B4-BE49-F238E27FC236}">
                <a16:creationId xmlns:a16="http://schemas.microsoft.com/office/drawing/2014/main" id="{FA458EDB-56FD-370B-D89B-056B504CB0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655" y="1420095"/>
            <a:ext cx="7908217" cy="5272144"/>
          </a:xfrm>
          <a:prstGeom prst="rect">
            <a:avLst/>
          </a:prstGeom>
        </p:spPr>
      </p:pic>
      <p:pic>
        <p:nvPicPr>
          <p:cNvPr id="16" name="図 15">
            <a:extLst>
              <a:ext uri="{FF2B5EF4-FFF2-40B4-BE49-F238E27FC236}">
                <a16:creationId xmlns:a16="http://schemas.microsoft.com/office/drawing/2014/main" id="{919F0616-1F41-5A5A-ADC4-E339C8B98C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1534" y="1273688"/>
            <a:ext cx="4303059" cy="3496350"/>
          </a:xfrm>
          <a:prstGeom prst="rect">
            <a:avLst/>
          </a:prstGeom>
        </p:spPr>
      </p:pic>
      <p:pic>
        <p:nvPicPr>
          <p:cNvPr id="19" name="図 18">
            <a:extLst>
              <a:ext uri="{FF2B5EF4-FFF2-40B4-BE49-F238E27FC236}">
                <a16:creationId xmlns:a16="http://schemas.microsoft.com/office/drawing/2014/main" id="{9F166DEB-9399-95AB-BA29-F3AF635D82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66573" y="1990865"/>
            <a:ext cx="5737411" cy="4303058"/>
          </a:xfrm>
          <a:prstGeom prst="rect">
            <a:avLst/>
          </a:prstGeom>
        </p:spPr>
      </p:pic>
      <p:pic>
        <p:nvPicPr>
          <p:cNvPr id="20" name="図 19">
            <a:extLst>
              <a:ext uri="{FF2B5EF4-FFF2-40B4-BE49-F238E27FC236}">
                <a16:creationId xmlns:a16="http://schemas.microsoft.com/office/drawing/2014/main" id="{BEFD0E66-89FE-6135-7179-F69D558DBA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94" y="1407251"/>
            <a:ext cx="9197788" cy="6131858"/>
          </a:xfrm>
          <a:prstGeom prst="rect">
            <a:avLst/>
          </a:prstGeom>
        </p:spPr>
      </p:pic>
      <p:pic>
        <p:nvPicPr>
          <p:cNvPr id="21" name="図 20">
            <a:extLst>
              <a:ext uri="{FF2B5EF4-FFF2-40B4-BE49-F238E27FC236}">
                <a16:creationId xmlns:a16="http://schemas.microsoft.com/office/drawing/2014/main" id="{3CB942F7-6FAB-6A98-385C-2930067526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94" y="1394157"/>
            <a:ext cx="8973543" cy="6730157"/>
          </a:xfrm>
          <a:prstGeom prst="rect">
            <a:avLst/>
          </a:prstGeom>
        </p:spPr>
      </p:pic>
      <p:sp>
        <p:nvSpPr>
          <p:cNvPr id="22" name="正方形/長方形 21">
            <a:extLst>
              <a:ext uri="{FF2B5EF4-FFF2-40B4-BE49-F238E27FC236}">
                <a16:creationId xmlns:a16="http://schemas.microsoft.com/office/drawing/2014/main" id="{74FA4D74-4B72-2085-81E3-A2E1712BFB1B}"/>
              </a:ext>
            </a:extLst>
          </p:cNvPr>
          <p:cNvSpPr/>
          <p:nvPr/>
        </p:nvSpPr>
        <p:spPr>
          <a:xfrm>
            <a:off x="-53789" y="4189193"/>
            <a:ext cx="8973543" cy="1077218"/>
          </a:xfrm>
          <a:prstGeom prst="rect">
            <a:avLst/>
          </a:prstGeom>
          <a:solidFill>
            <a:srgbClr val="FFFFFF"/>
          </a:solidFill>
        </p:spPr>
        <p:txBody>
          <a:bodyPr wrap="square" lIns="91440" tIns="45720" rIns="91440" bIns="45720">
            <a:spAutoFit/>
          </a:bodyPr>
          <a:lstStyle/>
          <a:p>
            <a:r>
              <a:rPr kumimoji="1" lang="ja-JP" altLang="en-US" sz="3200" b="1" dirty="0">
                <a:latin typeface="BIZ UDPゴシック" panose="020B0400000000000000" pitchFamily="50" charset="-128"/>
                <a:ea typeface="BIZ UDPゴシック" panose="020B0400000000000000" pitchFamily="50" charset="-128"/>
              </a:rPr>
              <a:t>「グラフェン透明ヒーターの作製及び特性の測定と他の応用例の考察」</a:t>
            </a:r>
          </a:p>
        </p:txBody>
      </p:sp>
      <p:sp>
        <p:nvSpPr>
          <p:cNvPr id="23" name="正方形/長方形 22">
            <a:extLst>
              <a:ext uri="{FF2B5EF4-FFF2-40B4-BE49-F238E27FC236}">
                <a16:creationId xmlns:a16="http://schemas.microsoft.com/office/drawing/2014/main" id="{7CB7E65D-68A5-EEF8-7D21-B1F5DF022703}"/>
              </a:ext>
            </a:extLst>
          </p:cNvPr>
          <p:cNvSpPr/>
          <p:nvPr/>
        </p:nvSpPr>
        <p:spPr>
          <a:xfrm>
            <a:off x="6016871" y="938184"/>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9</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６５</a:t>
            </a:r>
          </a:p>
        </p:txBody>
      </p:sp>
    </p:spTree>
    <p:extLst>
      <p:ext uri="{BB962C8B-B14F-4D97-AF65-F5344CB8AC3E}">
        <p14:creationId xmlns:p14="http://schemas.microsoft.com/office/powerpoint/2010/main" val="65025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2"/>
                                        </p:tgtEl>
                                      </p:cBhvr>
                                    </p:animEffect>
                                    <p:anim calcmode="lin" valueType="num">
                                      <p:cBhvr>
                                        <p:cTn id="12" dur="1000"/>
                                        <p:tgtEl>
                                          <p:spTgt spid="22"/>
                                        </p:tgtEl>
                                        <p:attrNameLst>
                                          <p:attrName>ppt_x</p:attrName>
                                        </p:attrNameLst>
                                      </p:cBhvr>
                                      <p:tavLst>
                                        <p:tav tm="0">
                                          <p:val>
                                            <p:strVal val="ppt_x"/>
                                          </p:val>
                                        </p:tav>
                                        <p:tav tm="100000">
                                          <p:val>
                                            <p:strVal val="ppt_x"/>
                                          </p:val>
                                        </p:tav>
                                      </p:tavLst>
                                    </p:anim>
                                    <p:anim calcmode="lin" valueType="num">
                                      <p:cBhvr>
                                        <p:cTn id="13" dur="1000"/>
                                        <p:tgtEl>
                                          <p:spTgt spid="22"/>
                                        </p:tgtEl>
                                        <p:attrNameLst>
                                          <p:attrName>ppt_y</p:attrName>
                                        </p:attrNameLst>
                                      </p:cBhvr>
                                      <p:tavLst>
                                        <p:tav tm="0">
                                          <p:val>
                                            <p:strVal val="ppt_y"/>
                                          </p:val>
                                        </p:tav>
                                        <p:tav tm="100000">
                                          <p:val>
                                            <p:strVal val="ppt_y+.1"/>
                                          </p:val>
                                        </p:tav>
                                      </p:tavLst>
                                    </p:anim>
                                    <p:set>
                                      <p:cBhvr>
                                        <p:cTn id="14" dur="1" fill="hold">
                                          <p:stCondLst>
                                            <p:cond delay="9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0"/>
                                        </p:tgtEl>
                                      </p:cBhvr>
                                    </p:animEffect>
                                    <p:anim calcmode="lin" valueType="num">
                                      <p:cBhvr>
                                        <p:cTn id="19" dur="1000"/>
                                        <p:tgtEl>
                                          <p:spTgt spid="20"/>
                                        </p:tgtEl>
                                        <p:attrNameLst>
                                          <p:attrName>ppt_x</p:attrName>
                                        </p:attrNameLst>
                                      </p:cBhvr>
                                      <p:tavLst>
                                        <p:tav tm="0">
                                          <p:val>
                                            <p:strVal val="ppt_x"/>
                                          </p:val>
                                        </p:tav>
                                        <p:tav tm="100000">
                                          <p:val>
                                            <p:strVal val="ppt_x"/>
                                          </p:val>
                                        </p:tav>
                                      </p:tavLst>
                                    </p:anim>
                                    <p:anim calcmode="lin" valueType="num">
                                      <p:cBhvr>
                                        <p:cTn id="20" dur="1000"/>
                                        <p:tgtEl>
                                          <p:spTgt spid="20"/>
                                        </p:tgtEl>
                                        <p:attrNameLst>
                                          <p:attrName>ppt_y</p:attrName>
                                        </p:attrNameLst>
                                      </p:cBhvr>
                                      <p:tavLst>
                                        <p:tav tm="0">
                                          <p:val>
                                            <p:strVal val="ppt_y"/>
                                          </p:val>
                                        </p:tav>
                                        <p:tav tm="100000">
                                          <p:val>
                                            <p:strVal val="ppt_y+.1"/>
                                          </p:val>
                                        </p:tav>
                                      </p:tavLst>
                                    </p:anim>
                                    <p:set>
                                      <p:cBhvr>
                                        <p:cTn id="21" dur="1" fill="hold">
                                          <p:stCondLst>
                                            <p:cond delay="9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97007B9-88B3-3F1C-7A6D-126B99D39655}"/>
              </a:ext>
            </a:extLst>
          </p:cNvPr>
          <p:cNvSpPr txBox="1"/>
          <p:nvPr/>
        </p:nvSpPr>
        <p:spPr>
          <a:xfrm>
            <a:off x="1442721" y="1259840"/>
            <a:ext cx="6766226" cy="4154984"/>
          </a:xfrm>
          <a:prstGeom prst="rect">
            <a:avLst/>
          </a:prstGeom>
          <a:solidFill>
            <a:srgbClr val="FFFF00"/>
          </a:solidFill>
        </p:spPr>
        <p:txBody>
          <a:bodyPr wrap="square" rtlCol="0">
            <a:spAutoFit/>
          </a:bodyPr>
          <a:lstStyle/>
          <a:p>
            <a:pPr algn="ctr"/>
            <a:r>
              <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rPr>
              <a:t>〈</a:t>
            </a:r>
            <a:r>
              <a:rPr lang="ja-JP" altLang="en-US" sz="6600" b="1" dirty="0">
                <a:solidFill>
                  <a:schemeClr val="accent1">
                    <a:lumMod val="50000"/>
                  </a:schemeClr>
                </a:solidFill>
                <a:latin typeface="BIZ UDP明朝 Medium" panose="02020500000000000000" pitchFamily="18" charset="-128"/>
                <a:ea typeface="BIZ UDP明朝 Medium" panose="02020500000000000000" pitchFamily="18" charset="-128"/>
              </a:rPr>
              <a:t>キーワード</a:t>
            </a:r>
            <a:r>
              <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rPr>
              <a:t>〉</a:t>
            </a:r>
          </a:p>
          <a:p>
            <a:r>
              <a:rPr lang="ja-JP" altLang="en-US" sz="6600" b="1" dirty="0">
                <a:solidFill>
                  <a:schemeClr val="accent1">
                    <a:lumMod val="50000"/>
                  </a:schemeClr>
                </a:solidFill>
                <a:latin typeface="BIZ UDP明朝 Medium" panose="02020500000000000000" pitchFamily="18" charset="-128"/>
                <a:ea typeface="BIZ UDP明朝 Medium" panose="02020500000000000000" pitchFamily="18" charset="-128"/>
              </a:rPr>
              <a:t>・再現性</a:t>
            </a:r>
            <a:endPar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600" b="1" dirty="0">
                <a:solidFill>
                  <a:schemeClr val="accent1">
                    <a:lumMod val="50000"/>
                  </a:schemeClr>
                </a:solidFill>
                <a:latin typeface="BIZ UDP明朝 Medium" panose="02020500000000000000" pitchFamily="18" charset="-128"/>
                <a:ea typeface="BIZ UDP明朝 Medium" panose="02020500000000000000" pitchFamily="18" charset="-128"/>
              </a:rPr>
              <a:t>・数値化（客観性）</a:t>
            </a:r>
            <a:endParaRPr lang="en-US" altLang="ja-JP" sz="66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600" b="1" dirty="0">
                <a:solidFill>
                  <a:schemeClr val="bg1">
                    <a:lumMod val="95000"/>
                  </a:schemeClr>
                </a:solidFill>
                <a:latin typeface="BIZ UDP明朝 Medium" panose="02020500000000000000" pitchFamily="18" charset="-128"/>
                <a:ea typeface="BIZ UDP明朝 Medium" panose="02020500000000000000" pitchFamily="18" charset="-128"/>
              </a:rPr>
              <a:t>・くじけるな！</a:t>
            </a:r>
          </a:p>
        </p:txBody>
      </p:sp>
    </p:spTree>
    <p:extLst>
      <p:ext uri="{BB962C8B-B14F-4D97-AF65-F5344CB8AC3E}">
        <p14:creationId xmlns:p14="http://schemas.microsoft.com/office/powerpoint/2010/main" val="97664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D99ED2-2E0E-4006-C8A0-5B50AB05A900}"/>
              </a:ext>
            </a:extLst>
          </p:cNvPr>
          <p:cNvSpPr/>
          <p:nvPr/>
        </p:nvSpPr>
        <p:spPr>
          <a:xfrm>
            <a:off x="170457" y="165761"/>
            <a:ext cx="5724644"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日常に役立つ研究</a:t>
            </a:r>
          </a:p>
        </p:txBody>
      </p:sp>
      <p:pic>
        <p:nvPicPr>
          <p:cNvPr id="8" name="図 7">
            <a:extLst>
              <a:ext uri="{FF2B5EF4-FFF2-40B4-BE49-F238E27FC236}">
                <a16:creationId xmlns:a16="http://schemas.microsoft.com/office/drawing/2014/main" id="{6AE87AE2-8A0E-88FE-D64F-D756F756B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20638"/>
            <a:ext cx="9144000" cy="6858000"/>
          </a:xfrm>
          <a:prstGeom prst="rect">
            <a:avLst/>
          </a:prstGeom>
        </p:spPr>
      </p:pic>
      <p:sp>
        <p:nvSpPr>
          <p:cNvPr id="14" name="正方形/長方形 13">
            <a:extLst>
              <a:ext uri="{FF2B5EF4-FFF2-40B4-BE49-F238E27FC236}">
                <a16:creationId xmlns:a16="http://schemas.microsoft.com/office/drawing/2014/main" id="{B4E50ACB-ED7A-1722-6EEE-670CC6B47CC4}"/>
              </a:ext>
            </a:extLst>
          </p:cNvPr>
          <p:cNvSpPr/>
          <p:nvPr/>
        </p:nvSpPr>
        <p:spPr>
          <a:xfrm>
            <a:off x="6094229" y="242705"/>
            <a:ext cx="2879314"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9</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P83</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AEF900BD-F354-C6D7-37BF-85ACEB99A810}"/>
              </a:ext>
            </a:extLst>
          </p:cNvPr>
          <p:cNvGrpSpPr/>
          <p:nvPr/>
        </p:nvGrpSpPr>
        <p:grpSpPr>
          <a:xfrm>
            <a:off x="-15180" y="1238584"/>
            <a:ext cx="9144000" cy="6116128"/>
            <a:chOff x="-15180" y="1238584"/>
            <a:chExt cx="9144000" cy="6116128"/>
          </a:xfrm>
        </p:grpSpPr>
        <p:pic>
          <p:nvPicPr>
            <p:cNvPr id="13" name="図 12">
              <a:extLst>
                <a:ext uri="{FF2B5EF4-FFF2-40B4-BE49-F238E27FC236}">
                  <a16:creationId xmlns:a16="http://schemas.microsoft.com/office/drawing/2014/main" id="{9BBB1676-6E6C-3795-18F0-665651F242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80" y="1238584"/>
              <a:ext cx="9144000" cy="6116128"/>
            </a:xfrm>
            <a:prstGeom prst="rect">
              <a:avLst/>
            </a:prstGeom>
          </p:spPr>
        </p:pic>
        <p:sp>
          <p:nvSpPr>
            <p:cNvPr id="15" name="正方形/長方形 14">
              <a:extLst>
                <a:ext uri="{FF2B5EF4-FFF2-40B4-BE49-F238E27FC236}">
                  <a16:creationId xmlns:a16="http://schemas.microsoft.com/office/drawing/2014/main" id="{69F67214-E2C2-4F3C-732C-66D07CAC8C00}"/>
                </a:ext>
              </a:extLst>
            </p:cNvPr>
            <p:cNvSpPr/>
            <p:nvPr/>
          </p:nvSpPr>
          <p:spPr>
            <a:xfrm>
              <a:off x="68251" y="4022132"/>
              <a:ext cx="8973543" cy="954107"/>
            </a:xfrm>
            <a:prstGeom prst="rect">
              <a:avLst/>
            </a:prstGeom>
            <a:solidFill>
              <a:srgbClr val="FFFFFF"/>
            </a:solidFill>
          </p:spPr>
          <p:txBody>
            <a:bodyPr wrap="square" lIns="91440" tIns="45720" rIns="91440" bIns="45720">
              <a:spAutoFit/>
            </a:bodyPr>
            <a:lstStyle/>
            <a:p>
              <a:r>
                <a:rPr kumimoji="1" lang="ja-JP" altLang="en-US" sz="2800" b="1" dirty="0">
                  <a:latin typeface="BIZ UDPゴシック" panose="020B0400000000000000" pitchFamily="50" charset="-128"/>
                  <a:ea typeface="BIZ UDPゴシック" panose="020B0400000000000000" pitchFamily="50" charset="-128"/>
                </a:rPr>
                <a:t>「紙の凸凹と葉のワックス状の性質を用いたふやけない紙ストローの実現」</a:t>
              </a:r>
            </a:p>
          </p:txBody>
        </p:sp>
      </p:grpSp>
    </p:spTree>
    <p:extLst>
      <p:ext uri="{BB962C8B-B14F-4D97-AF65-F5344CB8AC3E}">
        <p14:creationId xmlns:p14="http://schemas.microsoft.com/office/powerpoint/2010/main" val="29770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D99ED2-2E0E-4006-C8A0-5B50AB05A900}"/>
              </a:ext>
            </a:extLst>
          </p:cNvPr>
          <p:cNvSpPr/>
          <p:nvPr/>
        </p:nvSpPr>
        <p:spPr>
          <a:xfrm>
            <a:off x="170457" y="165761"/>
            <a:ext cx="7109639"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ストーリーのある研究</a:t>
            </a:r>
          </a:p>
        </p:txBody>
      </p:sp>
      <p:pic>
        <p:nvPicPr>
          <p:cNvPr id="12" name="図 11">
            <a:extLst>
              <a:ext uri="{FF2B5EF4-FFF2-40B4-BE49-F238E27FC236}">
                <a16:creationId xmlns:a16="http://schemas.microsoft.com/office/drawing/2014/main" id="{A421CD1D-2069-208E-625E-141DFE427F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2"/>
          <a:stretch/>
        </p:blipFill>
        <p:spPr>
          <a:xfrm>
            <a:off x="85228" y="1304317"/>
            <a:ext cx="8973543" cy="5387922"/>
          </a:xfrm>
          <a:prstGeom prst="rect">
            <a:avLst/>
          </a:prstGeom>
        </p:spPr>
      </p:pic>
      <p:grpSp>
        <p:nvGrpSpPr>
          <p:cNvPr id="7" name="グループ化 6">
            <a:extLst>
              <a:ext uri="{FF2B5EF4-FFF2-40B4-BE49-F238E27FC236}">
                <a16:creationId xmlns:a16="http://schemas.microsoft.com/office/drawing/2014/main" id="{4F3B9826-CFC5-3979-B051-EAB818809EE1}"/>
              </a:ext>
            </a:extLst>
          </p:cNvPr>
          <p:cNvGrpSpPr/>
          <p:nvPr/>
        </p:nvGrpSpPr>
        <p:grpSpPr>
          <a:xfrm>
            <a:off x="-1" y="1304317"/>
            <a:ext cx="9144000" cy="5235530"/>
            <a:chOff x="-7751" y="1456709"/>
            <a:chExt cx="9144000" cy="5235530"/>
          </a:xfrm>
        </p:grpSpPr>
        <p:pic>
          <p:nvPicPr>
            <p:cNvPr id="3" name="図 2">
              <a:extLst>
                <a:ext uri="{FF2B5EF4-FFF2-40B4-BE49-F238E27FC236}">
                  <a16:creationId xmlns:a16="http://schemas.microsoft.com/office/drawing/2014/main" id="{B982713A-ADA9-10EF-82F0-ED30E12465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1" y="1456709"/>
              <a:ext cx="9144000" cy="5235530"/>
            </a:xfrm>
            <a:prstGeom prst="rect">
              <a:avLst/>
            </a:prstGeom>
          </p:spPr>
        </p:pic>
        <p:sp>
          <p:nvSpPr>
            <p:cNvPr id="5" name="正方形/長方形 4">
              <a:extLst>
                <a:ext uri="{FF2B5EF4-FFF2-40B4-BE49-F238E27FC236}">
                  <a16:creationId xmlns:a16="http://schemas.microsoft.com/office/drawing/2014/main" id="{D3989A2A-F34F-7948-9ED6-1ED88C02484E}"/>
                </a:ext>
              </a:extLst>
            </p:cNvPr>
            <p:cNvSpPr/>
            <p:nvPr/>
          </p:nvSpPr>
          <p:spPr>
            <a:xfrm>
              <a:off x="68251" y="4022132"/>
              <a:ext cx="8973543" cy="523220"/>
            </a:xfrm>
            <a:prstGeom prst="rect">
              <a:avLst/>
            </a:prstGeom>
            <a:solidFill>
              <a:srgbClr val="FFFFFF"/>
            </a:solidFill>
          </p:spPr>
          <p:txBody>
            <a:bodyPr wrap="square" lIns="91440" tIns="45720" rIns="91440" bIns="4572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「野菜の色素を使った色鉛筆の試作」</a:t>
              </a:r>
            </a:p>
          </p:txBody>
        </p:sp>
      </p:grpSp>
      <p:sp>
        <p:nvSpPr>
          <p:cNvPr id="9" name="正方形/長方形 8">
            <a:extLst>
              <a:ext uri="{FF2B5EF4-FFF2-40B4-BE49-F238E27FC236}">
                <a16:creationId xmlns:a16="http://schemas.microsoft.com/office/drawing/2014/main" id="{6282D324-C9D3-330A-D563-60890F54733A}"/>
              </a:ext>
            </a:extLst>
          </p:cNvPr>
          <p:cNvSpPr/>
          <p:nvPr/>
        </p:nvSpPr>
        <p:spPr>
          <a:xfrm>
            <a:off x="5916296" y="953412"/>
            <a:ext cx="3235181" cy="769441"/>
          </a:xfrm>
          <a:prstGeom prst="rect">
            <a:avLst/>
          </a:prstGeom>
          <a:noFill/>
        </p:spPr>
        <p:txBody>
          <a:bodyPr wrap="none" lIns="91440" tIns="45720" rIns="91440" bIns="45720">
            <a:spAutoFit/>
          </a:bodyPr>
          <a:lstStyle/>
          <a:p>
            <a:pPr algn="ct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５</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9</a:t>
            </a:r>
            <a:r>
              <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期</a:t>
            </a:r>
            <a:r>
              <a:rPr lang="en-US" altLang="ja-JP"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P139</a:t>
            </a:r>
            <a:endParaRPr lang="ja-JP" altLang="en-US" sz="44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537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297" y="2249529"/>
            <a:ext cx="7808131" cy="5856098"/>
          </a:xfrm>
          <a:prstGeom prst="rect">
            <a:avLst/>
          </a:prstGeom>
        </p:spPr>
      </p:pic>
      <p:pic>
        <p:nvPicPr>
          <p:cNvPr id="8" name="画像 4">
            <a:extLst>
              <a:ext uri="{FF2B5EF4-FFF2-40B4-BE49-F238E27FC236}">
                <a16:creationId xmlns:a16="http://schemas.microsoft.com/office/drawing/2014/main" id="{D16B27C4-A9C2-4AC4-9DD3-88F63F48E8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984"/>
          <a:stretch/>
        </p:blipFill>
        <p:spPr>
          <a:xfrm>
            <a:off x="46334" y="2850407"/>
            <a:ext cx="8787094" cy="6502047"/>
          </a:xfrm>
          <a:prstGeom prst="rect">
            <a:avLst/>
          </a:prstGeom>
        </p:spPr>
      </p:pic>
      <p:sp>
        <p:nvSpPr>
          <p:cNvPr id="9" name="正方形/長方形 8"/>
          <p:cNvSpPr/>
          <p:nvPr/>
        </p:nvSpPr>
        <p:spPr>
          <a:xfrm>
            <a:off x="170457" y="86249"/>
            <a:ext cx="3647152"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過去の研究</a:t>
            </a: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27" y="1305903"/>
            <a:ext cx="8965546" cy="6724159"/>
          </a:xfrm>
          <a:prstGeom prst="rect">
            <a:avLst/>
          </a:prstGeom>
        </p:spPr>
      </p:pic>
      <p:sp>
        <p:nvSpPr>
          <p:cNvPr id="3" name="正方形/長方形 2">
            <a:extLst>
              <a:ext uri="{FF2B5EF4-FFF2-40B4-BE49-F238E27FC236}">
                <a16:creationId xmlns:a16="http://schemas.microsoft.com/office/drawing/2014/main" id="{1ACFF3B0-2B01-B9F6-2E5A-891444509303}"/>
              </a:ext>
            </a:extLst>
          </p:cNvPr>
          <p:cNvSpPr/>
          <p:nvPr/>
        </p:nvSpPr>
        <p:spPr>
          <a:xfrm>
            <a:off x="46334" y="1071928"/>
            <a:ext cx="4698722" cy="584775"/>
          </a:xfrm>
          <a:prstGeom prst="rect">
            <a:avLst/>
          </a:prstGeom>
          <a:solidFill>
            <a:schemeClr val="bg1">
              <a:alpha val="50000"/>
            </a:schemeClr>
          </a:solidFill>
        </p:spPr>
        <p:txBody>
          <a:bodyPr wrap="none" lIns="91440" tIns="45720" rIns="91440" bIns="45720">
            <a:spAutoFit/>
          </a:bodyPr>
          <a:lstStyle/>
          <a:p>
            <a:r>
              <a:rPr lang="ja-JP" altLang="en-US" sz="3200" dirty="0">
                <a:ln w="0"/>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天然素材での重油の回収</a:t>
            </a:r>
          </a:p>
        </p:txBody>
      </p:sp>
      <p:sp>
        <p:nvSpPr>
          <p:cNvPr id="4" name="正方形/長方形 3">
            <a:extLst>
              <a:ext uri="{FF2B5EF4-FFF2-40B4-BE49-F238E27FC236}">
                <a16:creationId xmlns:a16="http://schemas.microsoft.com/office/drawing/2014/main" id="{06FCEFAC-B54A-AB23-B571-F0601A9ED134}"/>
              </a:ext>
            </a:extLst>
          </p:cNvPr>
          <p:cNvSpPr/>
          <p:nvPr/>
        </p:nvSpPr>
        <p:spPr>
          <a:xfrm>
            <a:off x="46334" y="2063009"/>
            <a:ext cx="7109639" cy="646331"/>
          </a:xfrm>
          <a:prstGeom prst="rect">
            <a:avLst/>
          </a:prstGeom>
          <a:solidFill>
            <a:schemeClr val="bg1">
              <a:alpha val="50000"/>
            </a:schemeClr>
          </a:solidFill>
        </p:spPr>
        <p:txBody>
          <a:bodyPr wrap="none" lIns="91440" tIns="45720" rIns="91440" bIns="45720">
            <a:spAutoFit/>
          </a:bodyPr>
          <a:lstStyle/>
          <a:p>
            <a:r>
              <a:rPr lang="ja-JP" altLang="en-US" sz="36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重油吸収材としての「い草の髄」</a:t>
            </a:r>
          </a:p>
        </p:txBody>
      </p:sp>
      <p:sp>
        <p:nvSpPr>
          <p:cNvPr id="5" name="正方形/長方形 4">
            <a:extLst>
              <a:ext uri="{FF2B5EF4-FFF2-40B4-BE49-F238E27FC236}">
                <a16:creationId xmlns:a16="http://schemas.microsoft.com/office/drawing/2014/main" id="{A0DF19A7-4175-A31E-A665-91B1B68BD4D9}"/>
              </a:ext>
            </a:extLst>
          </p:cNvPr>
          <p:cNvSpPr/>
          <p:nvPr/>
        </p:nvSpPr>
        <p:spPr>
          <a:xfrm>
            <a:off x="4929363" y="-2959"/>
            <a:ext cx="3938899" cy="923330"/>
          </a:xfrm>
          <a:prstGeom prst="rect">
            <a:avLst/>
          </a:prstGeom>
          <a:solidFill>
            <a:schemeClr val="bg1">
              <a:alpha val="50000"/>
            </a:schemeClr>
          </a:solidFill>
        </p:spPr>
        <p:txBody>
          <a:bodyPr wrap="none" lIns="91440" tIns="45720" rIns="91440" bIns="45720">
            <a:spAutoFit/>
          </a:bodyPr>
          <a:lstStyle/>
          <a:p>
            <a:r>
              <a:rPr lang="en-US" altLang="ja-JP" sz="5400" dirty="0">
                <a:ln w="0"/>
                <a:solidFill>
                  <a:srgbClr val="0070C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57</a:t>
            </a:r>
            <a:r>
              <a:rPr lang="ja-JP" altLang="en-US" sz="5400" dirty="0">
                <a:ln w="0"/>
                <a:solidFill>
                  <a:srgbClr val="0070C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期</a:t>
            </a:r>
            <a:r>
              <a:rPr lang="en-US" altLang="ja-JP" sz="5400" dirty="0">
                <a:ln w="0"/>
                <a:solidFill>
                  <a:srgbClr val="0070C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P147</a:t>
            </a:r>
            <a:endParaRPr lang="ja-JP" altLang="en-US" sz="5400" dirty="0">
              <a:ln w="0"/>
              <a:solidFill>
                <a:srgbClr val="0070C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p:txBody>
      </p:sp>
      <p:sp>
        <p:nvSpPr>
          <p:cNvPr id="6" name="矢印: 下 5">
            <a:extLst>
              <a:ext uri="{FF2B5EF4-FFF2-40B4-BE49-F238E27FC236}">
                <a16:creationId xmlns:a16="http://schemas.microsoft.com/office/drawing/2014/main" id="{7D0F4CB3-11FA-EB35-A145-16BC8FFFC40F}"/>
              </a:ext>
            </a:extLst>
          </p:cNvPr>
          <p:cNvSpPr/>
          <p:nvPr/>
        </p:nvSpPr>
        <p:spPr>
          <a:xfrm>
            <a:off x="555812" y="1656703"/>
            <a:ext cx="469485" cy="3855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70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B2B72-EB44-4428-96AA-8636E4A4ADFD}"/>
              </a:ext>
            </a:extLst>
          </p:cNvPr>
          <p:cNvSpPr>
            <a:spLocks noGrp="1"/>
          </p:cNvSpPr>
          <p:nvPr>
            <p:ph type="title"/>
          </p:nvPr>
        </p:nvSpPr>
        <p:spPr>
          <a:xfrm>
            <a:off x="3458389" y="558259"/>
            <a:ext cx="5004665" cy="597996"/>
          </a:xfrm>
        </p:spPr>
        <p:txBody>
          <a:bodyPr vert="horz" lIns="68580" tIns="34290" rIns="68580" bIns="34290" rtlCol="0" anchor="ctr">
            <a:noAutofit/>
          </a:bodyPr>
          <a:lstStyle/>
          <a:p>
            <a:pPr rtl="0"/>
            <a:r>
              <a:rPr lang="ja-JP" altLang="en-US" sz="4800" b="1" dirty="0">
                <a:solidFill>
                  <a:srgbClr val="FF0000"/>
                </a:solidFill>
                <a:latin typeface="BIZ UDP明朝 Medium" panose="02020500000000000000" pitchFamily="18" charset="-128"/>
                <a:ea typeface="BIZ UDP明朝 Medium" panose="02020500000000000000" pitchFamily="18" charset="-128"/>
              </a:rPr>
              <a:t>いい研究とは？</a:t>
            </a:r>
          </a:p>
        </p:txBody>
      </p:sp>
      <p:pic>
        <p:nvPicPr>
          <p:cNvPr id="6" name="コンテンツ プレースホルダー 5" descr="数式">
            <a:extLst>
              <a:ext uri="{FF2B5EF4-FFF2-40B4-BE49-F238E27FC236}">
                <a16:creationId xmlns:a16="http://schemas.microsoft.com/office/drawing/2014/main" id="{29B78601-F415-4A48-AB86-2F6B81FA9136}"/>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2"/>
          <a:stretch/>
        </p:blipFill>
        <p:spPr>
          <a:xfrm>
            <a:off x="15" y="857257"/>
            <a:ext cx="3018556" cy="5143493"/>
          </a:xfrm>
          <a:prstGeom prst="rect">
            <a:avLst/>
          </a:prstGeom>
        </p:spPr>
      </p:pic>
      <p:graphicFrame>
        <p:nvGraphicFramePr>
          <p:cNvPr id="12" name="コンテンツ プレースホルダー 8" descr="SmartArt">
            <a:extLst>
              <a:ext uri="{FF2B5EF4-FFF2-40B4-BE49-F238E27FC236}">
                <a16:creationId xmlns:a16="http://schemas.microsoft.com/office/drawing/2014/main" id="{392A9BA3-CD8D-4E63-8279-5904B3797DA7}"/>
              </a:ext>
            </a:extLst>
          </p:cNvPr>
          <p:cNvGraphicFramePr>
            <a:graphicFrameLocks noGrp="1"/>
          </p:cNvGraphicFramePr>
          <p:nvPr>
            <p:ph sz="quarter" idx="14"/>
            <p:extLst>
              <p:ext uri="{D42A27DB-BD31-4B8C-83A1-F6EECF244321}">
                <p14:modId xmlns:p14="http://schemas.microsoft.com/office/powerpoint/2010/main" val="1165714272"/>
              </p:ext>
            </p:extLst>
          </p:nvPr>
        </p:nvGraphicFramePr>
        <p:xfrm>
          <a:off x="3018571" y="1607828"/>
          <a:ext cx="6125428" cy="4784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903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F771587-1DC5-049D-648A-B6710D5FA924}"/>
              </a:ext>
            </a:extLst>
          </p:cNvPr>
          <p:cNvSpPr>
            <a:spLocks noGrp="1"/>
          </p:cNvSpPr>
          <p:nvPr>
            <p:ph type="title"/>
          </p:nvPr>
        </p:nvSpPr>
        <p:spPr>
          <a:xfrm>
            <a:off x="284480" y="299485"/>
            <a:ext cx="5917474" cy="1422762"/>
          </a:xfrm>
        </p:spPr>
        <p:txBody>
          <a:bodyPr vert="horz" lIns="68580" tIns="34290" rIns="68580" bIns="34290" rtlCol="0" anchor="b">
            <a:normAutofit/>
          </a:bodyPr>
          <a:lstStyle/>
          <a:p>
            <a:pPr rtl="0"/>
            <a:r>
              <a:rPr lang="ja-JP" altLang="en-US" sz="7200" b="1" dirty="0">
                <a:solidFill>
                  <a:srgbClr val="FF0000"/>
                </a:solidFill>
                <a:latin typeface="HG丸ｺﾞｼｯｸM-PRO" panose="020F0400000000000000" pitchFamily="50" charset="-128"/>
                <a:ea typeface="HG丸ｺﾞｼｯｸM-PRO" panose="020F0400000000000000" pitchFamily="50" charset="-128"/>
              </a:rPr>
              <a:t>便利な言葉</a:t>
            </a:r>
            <a:endParaRPr lang="ja-JP" altLang="en-US" sz="6600" b="1" dirty="0">
              <a:solidFill>
                <a:srgbClr val="FF0000"/>
              </a:solidFill>
              <a:latin typeface="HG丸ｺﾞｼｯｸM-PRO" panose="020F0400000000000000" pitchFamily="50" charset="-128"/>
              <a:ea typeface="HG丸ｺﾞｼｯｸM-PRO" panose="020F0400000000000000" pitchFamily="50" charset="-128"/>
            </a:endParaRPr>
          </a:p>
        </p:txBody>
      </p:sp>
      <p:sp>
        <p:nvSpPr>
          <p:cNvPr id="6" name="タイトル 1">
            <a:extLst>
              <a:ext uri="{FF2B5EF4-FFF2-40B4-BE49-F238E27FC236}">
                <a16:creationId xmlns:a16="http://schemas.microsoft.com/office/drawing/2014/main" id="{50A986B7-1DF6-52CD-DDA8-BD8D364135EB}"/>
              </a:ext>
            </a:extLst>
          </p:cNvPr>
          <p:cNvSpPr txBox="1">
            <a:spLocks/>
          </p:cNvSpPr>
          <p:nvPr/>
        </p:nvSpPr>
        <p:spPr>
          <a:xfrm>
            <a:off x="284480" y="1428767"/>
            <a:ext cx="9559635" cy="2280567"/>
          </a:xfrm>
          <a:prstGeom prst="rect">
            <a:avLst/>
          </a:prstGeom>
        </p:spPr>
        <p:txBody>
          <a:bodyPr vert="horz" lIns="68580" tIns="34290" rIns="68580" bIns="34290" rtlCol="0" anchor="b">
            <a:normAutofit fontScale="85000" lnSpcReduction="10000"/>
          </a:bodyPr>
          <a:lst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a:lstStyle>
          <a:p>
            <a:r>
              <a:rPr lang="ja-JP" altLang="en-US" sz="13600" b="1" dirty="0">
                <a:solidFill>
                  <a:srgbClr val="FF0000"/>
                </a:solidFill>
                <a:latin typeface="HG丸ｺﾞｼｯｸM-PRO" panose="020F0400000000000000" pitchFamily="50" charset="-128"/>
                <a:ea typeface="HG丸ｺﾞｼｯｸM-PRO" panose="020F0400000000000000" pitchFamily="50" charset="-128"/>
              </a:rPr>
              <a:t>「予備実験」</a:t>
            </a:r>
            <a:endParaRPr lang="ja-JP" altLang="en-US" sz="6000" b="1" dirty="0">
              <a:solidFill>
                <a:srgbClr val="FF0000"/>
              </a:solidFill>
              <a:latin typeface="HG丸ｺﾞｼｯｸM-PRO" panose="020F0400000000000000" pitchFamily="50" charset="-128"/>
              <a:ea typeface="HG丸ｺﾞｼｯｸM-PRO" panose="020F0400000000000000" pitchFamily="50" charset="-128"/>
            </a:endParaRPr>
          </a:p>
        </p:txBody>
      </p:sp>
      <p:sp>
        <p:nvSpPr>
          <p:cNvPr id="9" name="タイトル 1">
            <a:extLst>
              <a:ext uri="{FF2B5EF4-FFF2-40B4-BE49-F238E27FC236}">
                <a16:creationId xmlns:a16="http://schemas.microsoft.com/office/drawing/2014/main" id="{F22642EF-CF4F-4CC3-D232-1F75F806C4BD}"/>
              </a:ext>
            </a:extLst>
          </p:cNvPr>
          <p:cNvSpPr txBox="1">
            <a:spLocks/>
          </p:cNvSpPr>
          <p:nvPr/>
        </p:nvSpPr>
        <p:spPr>
          <a:xfrm>
            <a:off x="284480" y="4288949"/>
            <a:ext cx="8575040" cy="189974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a:lstStyle>
          <a:p>
            <a:pPr marL="571500" indent="-571500" algn="l">
              <a:buFont typeface="Arial" panose="020B0604020202020204" pitchFamily="34" charset="0"/>
              <a:buChar char="•"/>
            </a:pPr>
            <a:r>
              <a:rPr lang="ja-JP" altLang="en-US" sz="4400" b="1" dirty="0">
                <a:solidFill>
                  <a:srgbClr val="FF0000"/>
                </a:solidFill>
                <a:latin typeface="HG丸ｺﾞｼｯｸM-PRO" panose="020F0400000000000000" pitchFamily="50" charset="-128"/>
                <a:ea typeface="HG丸ｺﾞｼｯｸM-PRO" panose="020F0400000000000000" pitchFamily="50" charset="-128"/>
              </a:rPr>
              <a:t>すでに誰かがやっているけど</a:t>
            </a:r>
            <a:endParaRPr lang="en-US" altLang="ja-JP" sz="4400" b="1" dirty="0">
              <a:solidFill>
                <a:srgbClr val="FF0000"/>
              </a:solidFill>
              <a:latin typeface="HG丸ｺﾞｼｯｸM-PRO" panose="020F0400000000000000" pitchFamily="50" charset="-128"/>
              <a:ea typeface="HG丸ｺﾞｼｯｸM-PRO" panose="020F0400000000000000" pitchFamily="50" charset="-128"/>
            </a:endParaRPr>
          </a:p>
          <a:p>
            <a:pPr marL="571500" indent="-571500" algn="l">
              <a:buFont typeface="Arial" panose="020B0604020202020204" pitchFamily="34" charset="0"/>
              <a:buChar char="•"/>
            </a:pPr>
            <a:r>
              <a:rPr lang="ja-JP" altLang="en-US" sz="4400" b="1" dirty="0">
                <a:solidFill>
                  <a:srgbClr val="FF0000"/>
                </a:solidFill>
                <a:latin typeface="HG丸ｺﾞｼｯｸM-PRO" panose="020F0400000000000000" pitchFamily="50" charset="-128"/>
                <a:ea typeface="HG丸ｺﾞｼｯｸM-PRO" panose="020F0400000000000000" pitchFamily="50" charset="-128"/>
              </a:rPr>
              <a:t>本当にできるか試したい</a:t>
            </a:r>
            <a:endParaRPr lang="en-US" altLang="ja-JP" sz="4400" b="1" dirty="0">
              <a:solidFill>
                <a:srgbClr val="FF0000"/>
              </a:solidFill>
              <a:latin typeface="HG丸ｺﾞｼｯｸM-PRO" panose="020F0400000000000000" pitchFamily="50" charset="-128"/>
              <a:ea typeface="HG丸ｺﾞｼｯｸM-PRO" panose="020F0400000000000000" pitchFamily="50" charset="-128"/>
            </a:endParaRPr>
          </a:p>
          <a:p>
            <a:pPr marL="571500" indent="-571500" algn="l">
              <a:buFont typeface="Arial" panose="020B0604020202020204" pitchFamily="34" charset="0"/>
              <a:buChar char="•"/>
            </a:pPr>
            <a:r>
              <a:rPr lang="ja-JP" altLang="en-US" sz="4400" b="1" dirty="0">
                <a:solidFill>
                  <a:srgbClr val="FF0000"/>
                </a:solidFill>
                <a:latin typeface="HG丸ｺﾞｼｯｸM-PRO" panose="020F0400000000000000" pitchFamily="50" charset="-128"/>
                <a:ea typeface="HG丸ｺﾞｼｯｸM-PRO" panose="020F0400000000000000" pitchFamily="50" charset="-128"/>
              </a:rPr>
              <a:t>学校の設備でできるか試したい</a:t>
            </a:r>
            <a:endParaRPr lang="ja-JP" altLang="en-US" sz="4000" b="1" dirty="0">
              <a:solidFill>
                <a:srgbClr val="FF0000"/>
              </a:solidFill>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3115786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6189" y="-26796"/>
            <a:ext cx="5127812" cy="6911591"/>
          </a:xfrm>
          <a:prstGeom prst="rect">
            <a:avLst/>
          </a:prstGeom>
        </p:spPr>
      </p:pic>
      <p:sp>
        <p:nvSpPr>
          <p:cNvPr id="11" name="正方形/長方形 10"/>
          <p:cNvSpPr/>
          <p:nvPr/>
        </p:nvSpPr>
        <p:spPr>
          <a:xfrm>
            <a:off x="179295" y="4857567"/>
            <a:ext cx="8821963" cy="1569660"/>
          </a:xfrm>
          <a:prstGeom prst="rect">
            <a:avLst/>
          </a:prstGeom>
          <a:solidFill>
            <a:schemeClr val="bg1">
              <a:alpha val="50000"/>
            </a:schemeClr>
          </a:solidFill>
        </p:spPr>
        <p:txBody>
          <a:bodyPr wrap="square" lIns="91440" tIns="45720" rIns="91440" bIns="45720">
            <a:spAutoFit/>
          </a:bodyPr>
          <a:lstStyle/>
          <a:p>
            <a:r>
              <a:rPr lang="ja-JP" altLang="en-US" sz="4800" b="0"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実験室には多くの器具や機材があります。相談してください。</a:t>
            </a:r>
          </a:p>
        </p:txBody>
      </p:sp>
    </p:spTree>
    <p:extLst>
      <p:ext uri="{BB962C8B-B14F-4D97-AF65-F5344CB8AC3E}">
        <p14:creationId xmlns:p14="http://schemas.microsoft.com/office/powerpoint/2010/main" val="5956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プレースホルダー 5" descr="科学研究所">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 y="1236081"/>
            <a:ext cx="4220308" cy="4179952"/>
          </a:xfrm>
          <a:prstGeom prst="rect">
            <a:avLst/>
          </a:prstGeom>
        </p:spPr>
      </p:pic>
      <p:sp>
        <p:nvSpPr>
          <p:cNvPr id="2" name="タイトル 1">
            <a:extLst>
              <a:ext uri="{FF2B5EF4-FFF2-40B4-BE49-F238E27FC236}">
                <a16:creationId xmlns:a16="http://schemas.microsoft.com/office/drawing/2014/main" id="{12B77B0A-41A1-428C-897D-2AEE4B4A56BD}"/>
              </a:ext>
            </a:extLst>
          </p:cNvPr>
          <p:cNvSpPr>
            <a:spLocks noGrp="1"/>
          </p:cNvSpPr>
          <p:nvPr>
            <p:ph type="title"/>
          </p:nvPr>
        </p:nvSpPr>
        <p:spPr>
          <a:xfrm>
            <a:off x="3226526" y="0"/>
            <a:ext cx="5917474" cy="1422762"/>
          </a:xfrm>
        </p:spPr>
        <p:txBody>
          <a:bodyPr vert="horz" lIns="68580" tIns="34290" rIns="68580" bIns="34290" rtlCol="0" anchor="b">
            <a:normAutofit/>
          </a:bodyPr>
          <a:lstStyle/>
          <a:p>
            <a:pPr rtl="0"/>
            <a:r>
              <a:rPr lang="ja-JP" altLang="en-US" sz="7200" b="1" dirty="0">
                <a:solidFill>
                  <a:srgbClr val="FF0000"/>
                </a:solidFill>
                <a:latin typeface="HG丸ｺﾞｼｯｸM-PRO" panose="020F0400000000000000" pitchFamily="50" charset="-128"/>
                <a:ea typeface="HG丸ｺﾞｼｯｸM-PRO" panose="020F0400000000000000" pitchFamily="50" charset="-128"/>
              </a:rPr>
              <a:t>研究</a:t>
            </a:r>
            <a:r>
              <a:rPr lang="ja-JP" altLang="en-US" sz="6600" b="1" dirty="0">
                <a:solidFill>
                  <a:srgbClr val="FF0000"/>
                </a:solidFill>
                <a:latin typeface="HG丸ｺﾞｼｯｸM-PRO" panose="020F0400000000000000" pitchFamily="50" charset="-128"/>
                <a:ea typeface="HG丸ｺﾞｼｯｸM-PRO" panose="020F0400000000000000" pitchFamily="50" charset="-128"/>
              </a:rPr>
              <a:t>って</a:t>
            </a:r>
            <a:r>
              <a:rPr lang="en-US" altLang="ja-JP" sz="6600" b="1" dirty="0">
                <a:solidFill>
                  <a:srgbClr val="FF0000"/>
                </a:solidFill>
                <a:latin typeface="HG丸ｺﾞｼｯｸM-PRO" panose="020F0400000000000000" pitchFamily="50" charset="-128"/>
                <a:ea typeface="HG丸ｺﾞｼｯｸM-PRO" panose="020F0400000000000000" pitchFamily="50" charset="-128"/>
              </a:rPr>
              <a:t>⁉</a:t>
            </a:r>
            <a:endParaRPr lang="ja-JP" altLang="en-US" sz="6600" b="1" dirty="0">
              <a:solidFill>
                <a:srgbClr val="FF0000"/>
              </a:solidFill>
              <a:latin typeface="HG丸ｺﾞｼｯｸM-PRO" panose="020F0400000000000000" pitchFamily="50" charset="-128"/>
              <a:ea typeface="HG丸ｺﾞｼｯｸM-PRO" panose="020F0400000000000000" pitchFamily="50" charset="-128"/>
            </a:endParaRPr>
          </a:p>
        </p:txBody>
      </p:sp>
      <p:sp>
        <p:nvSpPr>
          <p:cNvPr id="5" name="テキスト ボックス 4"/>
          <p:cNvSpPr txBox="1"/>
          <p:nvPr/>
        </p:nvSpPr>
        <p:spPr>
          <a:xfrm>
            <a:off x="4370029" y="1526571"/>
            <a:ext cx="4624251" cy="4708981"/>
          </a:xfrm>
          <a:prstGeom prst="rect">
            <a:avLst/>
          </a:prstGeom>
          <a:solidFill>
            <a:srgbClr val="FFFF00"/>
          </a:solidFill>
        </p:spPr>
        <p:txBody>
          <a:bodyPr wrap="square" rtlCol="0">
            <a:spAutoFit/>
          </a:bodyPr>
          <a:lstStyle/>
          <a:p>
            <a:pPr algn="ctr"/>
            <a:r>
              <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rPr>
              <a:t>〈</a:t>
            </a:r>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キーワード</a:t>
            </a:r>
            <a:r>
              <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rPr>
              <a:t>〉</a:t>
            </a: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・再現性</a:t>
            </a:r>
            <a:endPar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・数値化</a:t>
            </a:r>
            <a:r>
              <a:rPr lang="ja-JP" altLang="en-US" sz="3200" b="1" dirty="0">
                <a:solidFill>
                  <a:schemeClr val="accent1">
                    <a:lumMod val="50000"/>
                  </a:schemeClr>
                </a:solidFill>
                <a:latin typeface="BIZ UDP明朝 Medium" panose="02020500000000000000" pitchFamily="18" charset="-128"/>
                <a:ea typeface="BIZ UDP明朝 Medium" panose="02020500000000000000" pitchFamily="18" charset="-128"/>
              </a:rPr>
              <a:t>（客観性）</a:t>
            </a:r>
            <a:endParaRPr lang="en-US" altLang="ja-JP" sz="32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・くじけるな！</a:t>
            </a:r>
            <a:endParaRPr lang="en-US" altLang="ja-JP" sz="6000" b="1" dirty="0">
              <a:solidFill>
                <a:schemeClr val="accent1">
                  <a:lumMod val="50000"/>
                </a:schemeClr>
              </a:solidFill>
              <a:latin typeface="BIZ UDP明朝 Medium" panose="02020500000000000000" pitchFamily="18" charset="-128"/>
              <a:ea typeface="BIZ UDP明朝 Medium" panose="02020500000000000000" pitchFamily="18" charset="-128"/>
            </a:endParaRPr>
          </a:p>
          <a:p>
            <a:r>
              <a:rPr lang="ja-JP" altLang="en-US" sz="6000" b="1" dirty="0">
                <a:solidFill>
                  <a:schemeClr val="accent1">
                    <a:lumMod val="50000"/>
                  </a:schemeClr>
                </a:solidFill>
                <a:latin typeface="BIZ UDP明朝 Medium" panose="02020500000000000000" pitchFamily="18" charset="-128"/>
                <a:ea typeface="BIZ UDP明朝 Medium" panose="02020500000000000000" pitchFamily="18" charset="-128"/>
              </a:rPr>
              <a:t>・</a:t>
            </a:r>
            <a:r>
              <a:rPr lang="ja-JP" altLang="en-US" sz="5400" b="1" dirty="0">
                <a:solidFill>
                  <a:schemeClr val="accent1">
                    <a:lumMod val="50000"/>
                  </a:schemeClr>
                </a:solidFill>
                <a:latin typeface="BIZ UDP明朝 Medium" panose="02020500000000000000" pitchFamily="18" charset="-128"/>
                <a:ea typeface="BIZ UDP明朝 Medium" panose="02020500000000000000" pitchFamily="18" charset="-128"/>
              </a:rPr>
              <a:t>オリジナリティ</a:t>
            </a:r>
            <a:endParaRPr lang="en-US" altLang="ja-JP" sz="5400" b="1" dirty="0">
              <a:solidFill>
                <a:schemeClr val="accent1">
                  <a:lumMod val="50000"/>
                </a:schemeClr>
              </a:solidFill>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21711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プレースホルダー 5" descr="科学研究所">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 y="1236081"/>
            <a:ext cx="4220308" cy="4179952"/>
          </a:xfrm>
          <a:prstGeom prst="rect">
            <a:avLst/>
          </a:prstGeom>
        </p:spPr>
      </p:pic>
      <p:sp>
        <p:nvSpPr>
          <p:cNvPr id="5" name="テキスト ボックス 4"/>
          <p:cNvSpPr txBox="1"/>
          <p:nvPr/>
        </p:nvSpPr>
        <p:spPr>
          <a:xfrm>
            <a:off x="2299063" y="5570296"/>
            <a:ext cx="6844937" cy="1261884"/>
          </a:xfrm>
          <a:prstGeom prst="rect">
            <a:avLst/>
          </a:prstGeom>
          <a:noFill/>
        </p:spPr>
        <p:txBody>
          <a:bodyPr wrap="square" rtlCol="0">
            <a:spAutoFit/>
          </a:bodyPr>
          <a:lstStyle/>
          <a:p>
            <a:pPr algn="ctr"/>
            <a:r>
              <a:rPr kumimoji="1" lang="ja-JP" altLang="en-US" sz="3600" b="1" dirty="0">
                <a:solidFill>
                  <a:srgbClr val="FF0000"/>
                </a:solidFill>
                <a:latin typeface="BIZ UDP明朝 Medium" panose="02020500000000000000" pitchFamily="18" charset="-128"/>
                <a:ea typeface="BIZ UDP明朝 Medium" panose="02020500000000000000" pitchFamily="18" charset="-128"/>
              </a:rPr>
              <a:t>「好きこそものの上手なれ！」</a:t>
            </a:r>
            <a:endParaRPr kumimoji="1" lang="en-US" altLang="ja-JP" sz="3600" b="1" dirty="0">
              <a:solidFill>
                <a:srgbClr val="FF0000"/>
              </a:solidFill>
              <a:latin typeface="BIZ UDP明朝 Medium" panose="02020500000000000000" pitchFamily="18" charset="-128"/>
              <a:ea typeface="BIZ UDP明朝 Medium" panose="02020500000000000000" pitchFamily="18" charset="-128"/>
            </a:endParaRPr>
          </a:p>
          <a:p>
            <a:pPr algn="ctr"/>
            <a:r>
              <a:rPr kumimoji="1" lang="ja-JP" altLang="en-US" sz="3600" b="1" dirty="0">
                <a:solidFill>
                  <a:srgbClr val="FF0000"/>
                </a:solidFill>
                <a:latin typeface="BIZ UDP明朝 Medium" panose="02020500000000000000" pitchFamily="18" charset="-128"/>
                <a:ea typeface="BIZ UDP明朝 Medium" panose="02020500000000000000" pitchFamily="18" charset="-128"/>
              </a:rPr>
              <a:t>楽しんで</a:t>
            </a:r>
            <a:r>
              <a:rPr kumimoji="1" lang="ja-JP" altLang="en-US" sz="4000" b="1" dirty="0">
                <a:solidFill>
                  <a:srgbClr val="FF0000"/>
                </a:solidFill>
                <a:latin typeface="BIZ UDP明朝 Medium" panose="02020500000000000000" pitchFamily="18" charset="-128"/>
                <a:ea typeface="BIZ UDP明朝 Medium" panose="02020500000000000000" pitchFamily="18" charset="-128"/>
              </a:rPr>
              <a:t>やる</a:t>
            </a:r>
            <a:r>
              <a:rPr kumimoji="1" lang="ja-JP" altLang="en-US" sz="3600" b="1" dirty="0">
                <a:solidFill>
                  <a:srgbClr val="FF0000"/>
                </a:solidFill>
                <a:latin typeface="BIZ UDP明朝 Medium" panose="02020500000000000000" pitchFamily="18" charset="-128"/>
                <a:ea typeface="BIZ UDP明朝 Medium" panose="02020500000000000000" pitchFamily="18" charset="-128"/>
              </a:rPr>
              <a:t>ことで上手くなる</a:t>
            </a:r>
          </a:p>
        </p:txBody>
      </p:sp>
      <p:grpSp>
        <p:nvGrpSpPr>
          <p:cNvPr id="4" name="グループ化 3"/>
          <p:cNvGrpSpPr/>
          <p:nvPr/>
        </p:nvGrpSpPr>
        <p:grpSpPr>
          <a:xfrm>
            <a:off x="4581044" y="1750422"/>
            <a:ext cx="4429896" cy="3557520"/>
            <a:chOff x="4519750" y="1763485"/>
            <a:chExt cx="4429896" cy="3557520"/>
          </a:xfrm>
        </p:grpSpPr>
        <p:sp>
          <p:nvSpPr>
            <p:cNvPr id="12" name="テキスト ボックス 11"/>
            <p:cNvSpPr txBox="1"/>
            <p:nvPr/>
          </p:nvSpPr>
          <p:spPr>
            <a:xfrm>
              <a:off x="4519750" y="1904685"/>
              <a:ext cx="4202220" cy="3416320"/>
            </a:xfrm>
            <a:prstGeom prst="rect">
              <a:avLst/>
            </a:prstGeom>
            <a:solidFill>
              <a:srgbClr val="FFFF00"/>
            </a:solidFill>
          </p:spPr>
          <p:txBody>
            <a:bodyPr wrap="square" rtlCol="0">
              <a:spAutoFit/>
            </a:bodyPr>
            <a:lstStyle/>
            <a:p>
              <a:r>
                <a:rPr lang="en-US" altLang="ja-JP" sz="7200" b="1" dirty="0">
                  <a:solidFill>
                    <a:schemeClr val="accent1">
                      <a:lumMod val="50000"/>
                    </a:schemeClr>
                  </a:solidFill>
                  <a:latin typeface="BIZ UDP明朝 Medium" panose="02020500000000000000" pitchFamily="18" charset="-128"/>
                  <a:ea typeface="BIZ UDP明朝 Medium" panose="02020500000000000000" pitchFamily="18" charset="-128"/>
                </a:rPr>
                <a:t>S</a:t>
              </a:r>
              <a:r>
                <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rPr>
                <a:t>uper</a:t>
              </a:r>
            </a:p>
            <a:p>
              <a:r>
                <a:rPr lang="en-US" altLang="ja-JP" sz="7200" b="1" dirty="0">
                  <a:solidFill>
                    <a:schemeClr val="accent1">
                      <a:lumMod val="50000"/>
                    </a:schemeClr>
                  </a:solidFill>
                  <a:latin typeface="BIZ UDP明朝 Medium" panose="02020500000000000000" pitchFamily="18" charset="-128"/>
                  <a:ea typeface="BIZ UDP明朝 Medium" panose="02020500000000000000" pitchFamily="18" charset="-128"/>
                </a:rPr>
                <a:t>S</a:t>
              </a:r>
              <a:r>
                <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rPr>
                <a:t>cience</a:t>
              </a:r>
            </a:p>
            <a:p>
              <a:r>
                <a:rPr lang="en-US" altLang="ja-JP" sz="7200" b="1" dirty="0">
                  <a:solidFill>
                    <a:schemeClr val="accent1">
                      <a:lumMod val="50000"/>
                    </a:schemeClr>
                  </a:solidFill>
                  <a:latin typeface="BIZ UDP明朝 Medium" panose="02020500000000000000" pitchFamily="18" charset="-128"/>
                  <a:ea typeface="BIZ UDP明朝 Medium" panose="02020500000000000000" pitchFamily="18" charset="-128"/>
                </a:rPr>
                <a:t>H</a:t>
              </a:r>
              <a:r>
                <a:rPr lang="en-US" altLang="ja-JP" sz="4800" b="1" dirty="0">
                  <a:solidFill>
                    <a:schemeClr val="accent1">
                      <a:lumMod val="50000"/>
                    </a:schemeClr>
                  </a:solidFill>
                  <a:latin typeface="BIZ UDP明朝 Medium" panose="02020500000000000000" pitchFamily="18" charset="-128"/>
                  <a:ea typeface="BIZ UDP明朝 Medium" panose="02020500000000000000" pitchFamily="18" charset="-128"/>
                </a:rPr>
                <a:t>appy </a:t>
              </a:r>
              <a:r>
                <a:rPr lang="ja-JP" altLang="en-US" sz="4800" b="1" dirty="0">
                  <a:solidFill>
                    <a:schemeClr val="accent1">
                      <a:lumMod val="50000"/>
                    </a:schemeClr>
                  </a:solidFill>
                  <a:latin typeface="BIZ UDP明朝 Medium" panose="02020500000000000000" pitchFamily="18" charset="-128"/>
                  <a:ea typeface="BIZ UDP明朝 Medium" panose="02020500000000000000" pitchFamily="18" charset="-128"/>
                </a:rPr>
                <a:t>💖</a:t>
              </a:r>
              <a:endParaRPr lang="ja-JP" altLang="en-US" sz="7200" b="1" dirty="0">
                <a:solidFill>
                  <a:srgbClr val="FF0000"/>
                </a:solidFill>
                <a:latin typeface="BIZ UDP明朝 Medium" panose="02020500000000000000" pitchFamily="18" charset="-128"/>
                <a:ea typeface="BIZ UDP明朝 Medium" panose="02020500000000000000" pitchFamily="18" charset="-128"/>
              </a:endParaRPr>
            </a:p>
          </p:txBody>
        </p:sp>
        <p:sp>
          <p:nvSpPr>
            <p:cNvPr id="3" name="円形吹き出し 2"/>
            <p:cNvSpPr/>
            <p:nvPr/>
          </p:nvSpPr>
          <p:spPr>
            <a:xfrm>
              <a:off x="6924903" y="1763485"/>
              <a:ext cx="2024743" cy="1427440"/>
            </a:xfrm>
            <a:prstGeom prst="wedgeEllipseCallout">
              <a:avLst>
                <a:gd name="adj1" fmla="val -54804"/>
                <a:gd name="adj2" fmla="val 58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HG丸ｺﾞｼｯｸM-PRO" panose="020F0400000000000000" pitchFamily="50" charset="-128"/>
                  <a:ea typeface="HG丸ｺﾞｼｯｸM-PRO" panose="020F0400000000000000" pitchFamily="50" charset="-128"/>
                </a:rPr>
                <a:t>毎週（火）</a:t>
              </a:r>
            </a:p>
          </p:txBody>
        </p:sp>
      </p:grpSp>
      <p:sp>
        <p:nvSpPr>
          <p:cNvPr id="9" name="タイトル 1">
            <a:extLst>
              <a:ext uri="{FF2B5EF4-FFF2-40B4-BE49-F238E27FC236}">
                <a16:creationId xmlns:a16="http://schemas.microsoft.com/office/drawing/2014/main" id="{11E06EB6-C644-03A3-04EA-E358D90194DF}"/>
              </a:ext>
            </a:extLst>
          </p:cNvPr>
          <p:cNvSpPr>
            <a:spLocks noGrp="1"/>
          </p:cNvSpPr>
          <p:nvPr>
            <p:ph type="title"/>
          </p:nvPr>
        </p:nvSpPr>
        <p:spPr>
          <a:xfrm>
            <a:off x="3226526" y="0"/>
            <a:ext cx="5917474" cy="1422762"/>
          </a:xfrm>
        </p:spPr>
        <p:txBody>
          <a:bodyPr vert="horz" lIns="68580" tIns="34290" rIns="68580" bIns="34290" rtlCol="0" anchor="b">
            <a:normAutofit/>
          </a:bodyPr>
          <a:lstStyle/>
          <a:p>
            <a:pPr rtl="0"/>
            <a:r>
              <a:rPr lang="ja-JP" altLang="en-US" sz="7200" b="1" dirty="0">
                <a:solidFill>
                  <a:srgbClr val="FF0000"/>
                </a:solidFill>
                <a:latin typeface="HG丸ｺﾞｼｯｸM-PRO" panose="020F0400000000000000" pitchFamily="50" charset="-128"/>
                <a:ea typeface="HG丸ｺﾞｼｯｸM-PRO" panose="020F0400000000000000" pitchFamily="50" charset="-128"/>
              </a:rPr>
              <a:t>研究</a:t>
            </a:r>
            <a:r>
              <a:rPr lang="ja-JP" altLang="en-US" sz="6600" b="1" dirty="0">
                <a:solidFill>
                  <a:srgbClr val="FF0000"/>
                </a:solidFill>
                <a:latin typeface="HG丸ｺﾞｼｯｸM-PRO" panose="020F0400000000000000" pitchFamily="50" charset="-128"/>
                <a:ea typeface="HG丸ｺﾞｼｯｸM-PRO" panose="020F0400000000000000" pitchFamily="50" charset="-128"/>
              </a:rPr>
              <a:t>って</a:t>
            </a:r>
            <a:r>
              <a:rPr lang="en-US" altLang="ja-JP" sz="6600" b="1" dirty="0">
                <a:solidFill>
                  <a:srgbClr val="FF0000"/>
                </a:solidFill>
                <a:latin typeface="HG丸ｺﾞｼｯｸM-PRO" panose="020F0400000000000000" pitchFamily="50" charset="-128"/>
                <a:ea typeface="HG丸ｺﾞｼｯｸM-PRO" panose="020F0400000000000000" pitchFamily="50" charset="-128"/>
              </a:rPr>
              <a:t>⁉</a:t>
            </a:r>
            <a:endParaRPr lang="ja-JP" altLang="en-US" sz="6600" b="1" dirty="0">
              <a:solidFill>
                <a:srgbClr val="FF0000"/>
              </a:solidFill>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12575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画像 4">
            <a:extLst>
              <a:ext uri="{FF2B5EF4-FFF2-40B4-BE49-F238E27FC236}">
                <a16:creationId xmlns:a16="http://schemas.microsoft.com/office/drawing/2014/main" id="{D16B27C4-A9C2-4AC4-9DD3-88F63F48E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57" y="1150704"/>
            <a:ext cx="4921979" cy="3691483"/>
          </a:xfrm>
          <a:prstGeom prst="rect">
            <a:avLst/>
          </a:prstGeom>
        </p:spPr>
      </p:pic>
      <p:pic>
        <p:nvPicPr>
          <p:cNvPr id="6" name="図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9018" y="1094627"/>
            <a:ext cx="3830194" cy="5648460"/>
          </a:xfrm>
          <a:prstGeom prst="rect">
            <a:avLst/>
          </a:prstGeom>
        </p:spPr>
      </p:pic>
      <p:sp>
        <p:nvSpPr>
          <p:cNvPr id="7" name="正方形/長方形 6"/>
          <p:cNvSpPr/>
          <p:nvPr/>
        </p:nvSpPr>
        <p:spPr>
          <a:xfrm>
            <a:off x="170457" y="165761"/>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sp>
        <p:nvSpPr>
          <p:cNvPr id="13" name="正方形/長方形 12"/>
          <p:cNvSpPr/>
          <p:nvPr/>
        </p:nvSpPr>
        <p:spPr>
          <a:xfrm>
            <a:off x="435284" y="4886210"/>
            <a:ext cx="7802136" cy="1754326"/>
          </a:xfrm>
          <a:prstGeom prst="rect">
            <a:avLst/>
          </a:prstGeom>
          <a:solidFill>
            <a:schemeClr val="bg1">
              <a:alpha val="50000"/>
            </a:schemeClr>
          </a:solidFill>
        </p:spPr>
        <p:txBody>
          <a:bodyPr wrap="none" lIns="91440" tIns="45720" rIns="91440" bIns="45720">
            <a:spAutoFit/>
          </a:bodyPr>
          <a:lstStyle/>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この商品の</a:t>
            </a:r>
            <a:endParaRPr lang="en-US" altLang="ja-JP"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ストーリーを考えよう！</a:t>
            </a:r>
          </a:p>
        </p:txBody>
      </p:sp>
    </p:spTree>
    <p:extLst>
      <p:ext uri="{BB962C8B-B14F-4D97-AF65-F5344CB8AC3E}">
        <p14:creationId xmlns:p14="http://schemas.microsoft.com/office/powerpoint/2010/main" val="26420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画像 4">
            <a:extLst>
              <a:ext uri="{FF2B5EF4-FFF2-40B4-BE49-F238E27FC236}">
                <a16:creationId xmlns:a16="http://schemas.microsoft.com/office/drawing/2014/main" id="{D16B27C4-A9C2-4AC4-9DD3-88F63F48E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429" y="1150704"/>
            <a:ext cx="3641261" cy="4988839"/>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3073" y="1150704"/>
            <a:ext cx="3830194" cy="5106925"/>
          </a:xfrm>
          <a:prstGeom prst="rect">
            <a:avLst/>
          </a:prstGeom>
        </p:spPr>
      </p:pic>
      <p:sp>
        <p:nvSpPr>
          <p:cNvPr id="7" name="正方形/長方形 6"/>
          <p:cNvSpPr/>
          <p:nvPr/>
        </p:nvSpPr>
        <p:spPr>
          <a:xfrm>
            <a:off x="170457" y="165761"/>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sp>
        <p:nvSpPr>
          <p:cNvPr id="13" name="正方形/長方形 12"/>
          <p:cNvSpPr/>
          <p:nvPr/>
        </p:nvSpPr>
        <p:spPr>
          <a:xfrm>
            <a:off x="670932" y="5103674"/>
            <a:ext cx="7802136" cy="1754326"/>
          </a:xfrm>
          <a:prstGeom prst="rect">
            <a:avLst/>
          </a:prstGeom>
          <a:solidFill>
            <a:schemeClr val="bg1">
              <a:alpha val="50000"/>
            </a:schemeClr>
          </a:solidFill>
        </p:spPr>
        <p:txBody>
          <a:bodyPr wrap="none" lIns="91440" tIns="45720" rIns="91440" bIns="45720">
            <a:spAutoFit/>
          </a:bodyPr>
          <a:lstStyle/>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この商品の</a:t>
            </a:r>
            <a:endParaRPr lang="en-US" altLang="ja-JP"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ストーリーを考えよう！</a:t>
            </a:r>
          </a:p>
        </p:txBody>
      </p:sp>
    </p:spTree>
    <p:extLst>
      <p:ext uri="{BB962C8B-B14F-4D97-AF65-F5344CB8AC3E}">
        <p14:creationId xmlns:p14="http://schemas.microsoft.com/office/powerpoint/2010/main" val="11460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画像 4">
            <a:extLst>
              <a:ext uri="{FF2B5EF4-FFF2-40B4-BE49-F238E27FC236}">
                <a16:creationId xmlns:a16="http://schemas.microsoft.com/office/drawing/2014/main" id="{D16B27C4-A9C2-4AC4-9DD3-88F63F48E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57" y="1150704"/>
            <a:ext cx="3223001" cy="4988839"/>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1331" y="1385201"/>
            <a:ext cx="3261518" cy="5106925"/>
          </a:xfrm>
          <a:prstGeom prst="rect">
            <a:avLst/>
          </a:prstGeom>
        </p:spPr>
      </p:pic>
      <p:sp>
        <p:nvSpPr>
          <p:cNvPr id="7" name="正方形/長方形 6"/>
          <p:cNvSpPr/>
          <p:nvPr/>
        </p:nvSpPr>
        <p:spPr>
          <a:xfrm>
            <a:off x="170457" y="165761"/>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r="-611"/>
          <a:stretch/>
        </p:blipFill>
        <p:spPr>
          <a:xfrm>
            <a:off x="4859356" y="2660692"/>
            <a:ext cx="4302338" cy="2429692"/>
          </a:xfrm>
          <a:prstGeom prst="rect">
            <a:avLst/>
          </a:prstGeom>
        </p:spPr>
      </p:pic>
      <p:sp>
        <p:nvSpPr>
          <p:cNvPr id="3" name="角丸四角形吹き出し 2"/>
          <p:cNvSpPr/>
          <p:nvPr/>
        </p:nvSpPr>
        <p:spPr>
          <a:xfrm>
            <a:off x="6230343" y="1104387"/>
            <a:ext cx="2743200" cy="1541008"/>
          </a:xfrm>
          <a:prstGeom prst="wedgeRoundRectCallout">
            <a:avLst>
              <a:gd name="adj1" fmla="val -24544"/>
              <a:gd name="adj2" fmla="val 727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トイレの荷物かけ</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売れ筋ランキング</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en-US" altLang="ja-JP" sz="2400" b="1" dirty="0">
                <a:latin typeface="BIZ UDPゴシック" panose="020B0400000000000000" pitchFamily="50" charset="-128"/>
                <a:ea typeface="BIZ UDPゴシック" panose="020B0400000000000000" pitchFamily="50" charset="-128"/>
              </a:rPr>
              <a:t>15</a:t>
            </a:r>
            <a:r>
              <a:rPr kumimoji="1" lang="ja-JP" altLang="en-US" sz="2400" b="1" dirty="0">
                <a:latin typeface="BIZ UDPゴシック" panose="020B0400000000000000" pitchFamily="50" charset="-128"/>
                <a:ea typeface="BIZ UDPゴシック" panose="020B0400000000000000" pitchFamily="50" charset="-128"/>
              </a:rPr>
              <a:t>位</a:t>
            </a:r>
          </a:p>
        </p:txBody>
      </p:sp>
      <p:sp>
        <p:nvSpPr>
          <p:cNvPr id="4" name="楕円 3">
            <a:extLst>
              <a:ext uri="{FF2B5EF4-FFF2-40B4-BE49-F238E27FC236}">
                <a16:creationId xmlns:a16="http://schemas.microsoft.com/office/drawing/2014/main" id="{40F91D9D-08CA-F3E8-ECA5-50572B9EE84F}"/>
              </a:ext>
            </a:extLst>
          </p:cNvPr>
          <p:cNvSpPr/>
          <p:nvPr/>
        </p:nvSpPr>
        <p:spPr>
          <a:xfrm>
            <a:off x="4649071" y="2571465"/>
            <a:ext cx="2743200" cy="171506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F9B5FDC-A992-0752-4661-8803007DA851}"/>
              </a:ext>
            </a:extLst>
          </p:cNvPr>
          <p:cNvSpPr/>
          <p:nvPr/>
        </p:nvSpPr>
        <p:spPr>
          <a:xfrm>
            <a:off x="2232143" y="4896077"/>
            <a:ext cx="2932014" cy="171506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7B0F9C29-660B-6D37-33CD-4439D52207F2}"/>
              </a:ext>
            </a:extLst>
          </p:cNvPr>
          <p:cNvSpPr/>
          <p:nvPr/>
        </p:nvSpPr>
        <p:spPr>
          <a:xfrm>
            <a:off x="2069314" y="930326"/>
            <a:ext cx="2743200" cy="171506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47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2303" y="1089091"/>
            <a:ext cx="5056909" cy="5143500"/>
          </a:xfrm>
          <a:prstGeom prst="rect">
            <a:avLst/>
          </a:prstGeom>
        </p:spPr>
      </p:pic>
      <p:pic>
        <p:nvPicPr>
          <p:cNvPr id="5" name="画像 4">
            <a:extLst>
              <a:ext uri="{FF2B5EF4-FFF2-40B4-BE49-F238E27FC236}">
                <a16:creationId xmlns:a16="http://schemas.microsoft.com/office/drawing/2014/main" id="{D16B27C4-A9C2-4AC4-9DD3-88F63F48E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83919" y="1643467"/>
            <a:ext cx="4435004" cy="3326253"/>
          </a:xfrm>
          <a:prstGeom prst="rect">
            <a:avLst/>
          </a:prstGeom>
        </p:spPr>
      </p:pic>
      <p:sp>
        <p:nvSpPr>
          <p:cNvPr id="7" name="正方形/長方形 6"/>
          <p:cNvSpPr/>
          <p:nvPr/>
        </p:nvSpPr>
        <p:spPr>
          <a:xfrm>
            <a:off x="170457" y="126005"/>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sp>
        <p:nvSpPr>
          <p:cNvPr id="13" name="正方形/長方形 12"/>
          <p:cNvSpPr/>
          <p:nvPr/>
        </p:nvSpPr>
        <p:spPr>
          <a:xfrm>
            <a:off x="404563" y="5047595"/>
            <a:ext cx="7802136" cy="1754326"/>
          </a:xfrm>
          <a:prstGeom prst="rect">
            <a:avLst/>
          </a:prstGeom>
          <a:solidFill>
            <a:srgbClr val="FFFFFF">
              <a:alpha val="70980"/>
            </a:srgbClr>
          </a:solidFill>
        </p:spPr>
        <p:txBody>
          <a:bodyPr wrap="none" lIns="91440" tIns="45720" rIns="91440" bIns="45720">
            <a:spAutoFit/>
          </a:bodyPr>
          <a:lstStyle/>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この商品の</a:t>
            </a:r>
            <a:endParaRPr lang="en-US" altLang="ja-JP"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a:p>
            <a:r>
              <a:rPr lang="ja-JP" altLang="en-US" sz="5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ストーリーを考えよう！</a:t>
            </a:r>
          </a:p>
        </p:txBody>
      </p:sp>
    </p:spTree>
    <p:extLst>
      <p:ext uri="{BB962C8B-B14F-4D97-AF65-F5344CB8AC3E}">
        <p14:creationId xmlns:p14="http://schemas.microsoft.com/office/powerpoint/2010/main" val="15959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70457" y="165761"/>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pic>
        <p:nvPicPr>
          <p:cNvPr id="3" name="IMG_49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6291" y="1089091"/>
            <a:ext cx="3053026" cy="5427602"/>
          </a:xfrm>
          <a:prstGeom prst="rect">
            <a:avLst/>
          </a:prstGeom>
        </p:spPr>
      </p:pic>
      <p:pic>
        <p:nvPicPr>
          <p:cNvPr id="8" name="図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1277491" y="549475"/>
            <a:ext cx="2745813" cy="4828189"/>
          </a:xfrm>
          <a:prstGeom prst="rect">
            <a:avLst/>
          </a:prstGeom>
        </p:spPr>
      </p:pic>
      <p:sp>
        <p:nvSpPr>
          <p:cNvPr id="9" name="正方形/長方形 8"/>
          <p:cNvSpPr/>
          <p:nvPr/>
        </p:nvSpPr>
        <p:spPr>
          <a:xfrm>
            <a:off x="215230" y="4831020"/>
            <a:ext cx="4970161" cy="1446550"/>
          </a:xfrm>
          <a:prstGeom prst="rect">
            <a:avLst/>
          </a:prstGeom>
          <a:solidFill>
            <a:schemeClr val="bg1">
              <a:alpha val="50000"/>
            </a:schemeClr>
          </a:solidFill>
        </p:spPr>
        <p:txBody>
          <a:bodyPr wrap="square" lIns="91440" tIns="45720" rIns="91440" bIns="45720">
            <a:spAutoFit/>
          </a:bodyPr>
          <a:lstStyle/>
          <a:p>
            <a:r>
              <a:rPr lang="ja-JP" altLang="en-US" sz="4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数値化の代わりに</a:t>
            </a:r>
            <a:endParaRPr lang="en-US" altLang="ja-JP" sz="4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a:p>
            <a:r>
              <a:rPr lang="ja-JP" altLang="en-US" sz="4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客観的な表現</a:t>
            </a:r>
            <a:endParaRPr lang="en-US" altLang="ja-JP" sz="4400" b="0" cap="none" spc="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32253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929008" y="1732028"/>
            <a:ext cx="5143500" cy="3857625"/>
          </a:xfrm>
          <a:prstGeom prst="rect">
            <a:avLst/>
          </a:prstGeom>
        </p:spPr>
      </p:pic>
      <p:pic>
        <p:nvPicPr>
          <p:cNvPr id="5" name="画像 4">
            <a:extLst>
              <a:ext uri="{FF2B5EF4-FFF2-40B4-BE49-F238E27FC236}">
                <a16:creationId xmlns:a16="http://schemas.microsoft.com/office/drawing/2014/main" id="{D16B27C4-A9C2-4AC4-9DD3-88F63F48E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21216" y="1732026"/>
            <a:ext cx="5143502" cy="3857627"/>
          </a:xfrm>
          <a:prstGeom prst="rect">
            <a:avLst/>
          </a:prstGeom>
        </p:spPr>
      </p:pic>
      <p:sp>
        <p:nvSpPr>
          <p:cNvPr id="7" name="正方形/長方形 6"/>
          <p:cNvSpPr/>
          <p:nvPr/>
        </p:nvSpPr>
        <p:spPr>
          <a:xfrm>
            <a:off x="170457" y="165761"/>
            <a:ext cx="6417141" cy="923330"/>
          </a:xfrm>
          <a:prstGeom prst="rect">
            <a:avLst/>
          </a:prstGeom>
          <a:solidFill>
            <a:schemeClr val="bg1">
              <a:alpha val="50000"/>
            </a:schemeClr>
          </a:solidFill>
        </p:spPr>
        <p:txBody>
          <a:bodyPr wrap="none" lIns="91440" tIns="45720" rIns="91440" bIns="45720">
            <a:spAutoFit/>
          </a:bodyPr>
          <a:lstStyle/>
          <a:p>
            <a:r>
              <a:rPr lang="ja-JP" altLang="en-US" sz="5400" dirty="0">
                <a:ln w="0"/>
                <a:solidFill>
                  <a:srgbClr val="FF0000"/>
                </a:solidFill>
                <a:effectLst>
                  <a:outerShdw blurRad="38100" dist="19050" dir="2700000" algn="tl" rotWithShape="0">
                    <a:schemeClr val="dk1">
                      <a:alpha val="40000"/>
                    </a:schemeClr>
                  </a:outerShdw>
                </a:effectLst>
                <a:latin typeface="HG丸ｺﾞｼｯｸM-PRO" panose="020F0400000000000000" pitchFamily="50" charset="-128"/>
                <a:ea typeface="HG丸ｺﾞｼｯｸM-PRO" panose="020F0400000000000000" pitchFamily="50" charset="-128"/>
              </a:rPr>
              <a:t>これは何でしょう？</a:t>
            </a:r>
          </a:p>
        </p:txBody>
      </p:sp>
    </p:spTree>
    <p:extLst>
      <p:ext uri="{BB962C8B-B14F-4D97-AF65-F5344CB8AC3E}">
        <p14:creationId xmlns:p14="http://schemas.microsoft.com/office/powerpoint/2010/main" val="34781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189312F9C40824FB7357E0021A152F0" ma:contentTypeVersion="26" ma:contentTypeDescription="新しいドキュメントを作成します。" ma:contentTypeScope="" ma:versionID="d5cf451e0eb847a031efe08230ee6a64">
  <xsd:schema xmlns:xsd="http://www.w3.org/2001/XMLSchema" xmlns:xs="http://www.w3.org/2001/XMLSchema" xmlns:p="http://schemas.microsoft.com/office/2006/metadata/properties" xmlns:ns2="9ee03e85-316d-4c7f-a8dc-eb72b4260297" xmlns:ns3="c5eb6b3b-7650-4122-ade3-e5468c1d9dbf" targetNamespace="http://schemas.microsoft.com/office/2006/metadata/properties" ma:root="true" ma:fieldsID="6f10e9cba6f7a7ff7d33c2e9f2e7f85a" ns2:_="" ns3:_="">
    <xsd:import namespace="9ee03e85-316d-4c7f-a8dc-eb72b4260297"/>
    <xsd:import namespace="c5eb6b3b-7650-4122-ade3-e5468c1d9d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_x9078__x6319__x7ba1__x7406__x59d4__x54e1__x4f1a_" minOccurs="0"/>
                <xsd:element ref="ns2:fa219b4f-bc7b-46b0-98de-6382de0a0462CountryOrRegion" minOccurs="0"/>
                <xsd:element ref="ns2:fa219b4f-bc7b-46b0-98de-6382de0a0462State" minOccurs="0"/>
                <xsd:element ref="ns2:fa219b4f-bc7b-46b0-98de-6382de0a0462City" minOccurs="0"/>
                <xsd:element ref="ns2:fa219b4f-bc7b-46b0-98de-6382de0a0462PostalCode" minOccurs="0"/>
                <xsd:element ref="ns2:fa219b4f-bc7b-46b0-98de-6382de0a0462Street" minOccurs="0"/>
                <xsd:element ref="ns2:fa219b4f-bc7b-46b0-98de-6382de0a0462GeoLoc" minOccurs="0"/>
                <xsd:element ref="ns2:fa219b4f-bc7b-46b0-98de-6382de0a0462DispNam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03e85-316d-4c7f-a8dc-eb72b4260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029366c2-5c34-4560-ad45-a81bb39167a2" ma:termSetId="09814cd3-568e-fe90-9814-8d621ff8fb84" ma:anchorId="fba54fb3-c3e1-fe81-a776-ca4b69148c4d" ma:open="true" ma:isKeyword="false">
      <xsd:complexType>
        <xsd:sequence>
          <xsd:element ref="pc:Terms" minOccurs="0" maxOccurs="1"/>
        </xsd:sequence>
      </xsd:complexType>
    </xsd:element>
    <xsd:element name="_x9078__x6319__x7ba1__x7406__x59d4__x54e1__x4f1a_" ma:index="24" nillable="true" ma:displayName="選挙管理委員会" ma:format="Dropdown" ma:internalName="_x9078__x6319__x7ba1__x7406__x59d4__x54e1__x4f1a_">
      <xsd:simpleType>
        <xsd:restriction base="dms:Unknown"/>
      </xsd:simpleType>
    </xsd:element>
    <xsd:element name="fa219b4f-bc7b-46b0-98de-6382de0a0462CountryOrRegion" ma:index="25" nillable="true" ma:displayName="選挙管理委員会: 国/地域" ma:internalName="CountryOrRegion" ma:readOnly="true">
      <xsd:simpleType>
        <xsd:restriction base="dms:Text"/>
      </xsd:simpleType>
    </xsd:element>
    <xsd:element name="fa219b4f-bc7b-46b0-98de-6382de0a0462State" ma:index="26" nillable="true" ma:displayName="選挙管理委員会: 都道府県" ma:internalName="State" ma:readOnly="true">
      <xsd:simpleType>
        <xsd:restriction base="dms:Text"/>
      </xsd:simpleType>
    </xsd:element>
    <xsd:element name="fa219b4f-bc7b-46b0-98de-6382de0a0462City" ma:index="27" nillable="true" ma:displayName="選挙管理委員会:市区町村" ma:internalName="City" ma:readOnly="true">
      <xsd:simpleType>
        <xsd:restriction base="dms:Text"/>
      </xsd:simpleType>
    </xsd:element>
    <xsd:element name="fa219b4f-bc7b-46b0-98de-6382de0a0462PostalCode" ma:index="28" nillable="true" ma:displayName="選挙管理委員会: 郵便番号コード" ma:internalName="PostalCode" ma:readOnly="true">
      <xsd:simpleType>
        <xsd:restriction base="dms:Text"/>
      </xsd:simpleType>
    </xsd:element>
    <xsd:element name="fa219b4f-bc7b-46b0-98de-6382de0a0462Street" ma:index="29" nillable="true" ma:displayName="選挙管理委員会: 番地" ma:internalName="Street" ma:readOnly="true">
      <xsd:simpleType>
        <xsd:restriction base="dms:Text"/>
      </xsd:simpleType>
    </xsd:element>
    <xsd:element name="fa219b4f-bc7b-46b0-98de-6382de0a0462GeoLoc" ma:index="30" nillable="true" ma:displayName="選挙管理委員会: 座標" ma:internalName="GeoLoc" ma:readOnly="true">
      <xsd:simpleType>
        <xsd:restriction base="dms:Unknown"/>
      </xsd:simpleType>
    </xsd:element>
    <xsd:element name="fa219b4f-bc7b-46b0-98de-6382de0a0462DispName" ma:index="31" nillable="true" ma:displayName="選挙管理委員会: 名前" ma:internalName="DispNam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eb6b3b-7650-4122-ade3-e5468c1d9dbf"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c4cb765d-7647-475f-b47a-46e282ec1fa9}" ma:internalName="TaxCatchAll" ma:showField="CatchAllData" ma:web="c5eb6b3b-7650-4122-ade3-e5468c1d9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9ee03e85-316d-4c7f-a8dc-eb72b4260297" xsi:nil="true"/>
    <lcf76f155ced4ddcb4097134ff3c332f xmlns="9ee03e85-316d-4c7f-a8dc-eb72b4260297">
      <Terms xmlns="http://schemas.microsoft.com/office/infopath/2007/PartnerControls"/>
    </lcf76f155ced4ddcb4097134ff3c332f>
    <TaxCatchAll xmlns="c5eb6b3b-7650-4122-ade3-e5468c1d9dbf" xsi:nil="true"/>
    <_x9078__x6319__x7ba1__x7406__x59d4__x54e1__x4f1a_ xmlns="9ee03e85-316d-4c7f-a8dc-eb72b4260297" xsi:nil="true"/>
  </documentManagement>
</p:properties>
</file>

<file path=customXml/itemProps1.xml><?xml version="1.0" encoding="utf-8"?>
<ds:datastoreItem xmlns:ds="http://schemas.openxmlformats.org/officeDocument/2006/customXml" ds:itemID="{2E158AC7-AA74-4FE4-9207-24EA2187AAEA}">
  <ds:schemaRefs>
    <ds:schemaRef ds:uri="http://schemas.microsoft.com/sharepoint/v3/contenttype/forms"/>
  </ds:schemaRefs>
</ds:datastoreItem>
</file>

<file path=customXml/itemProps2.xml><?xml version="1.0" encoding="utf-8"?>
<ds:datastoreItem xmlns:ds="http://schemas.openxmlformats.org/officeDocument/2006/customXml" ds:itemID="{B8E57C0F-B740-4CD2-A0BD-42A89D347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03e85-316d-4c7f-a8dc-eb72b4260297"/>
    <ds:schemaRef ds:uri="c5eb6b3b-7650-4122-ade3-e5468c1d9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B31D25-712D-46FD-A9DF-85443E555627}">
  <ds:schemaRefs>
    <ds:schemaRef ds:uri="9ee03e85-316d-4c7f-a8dc-eb72b4260297"/>
    <ds:schemaRef ds:uri="http://purl.org/dc/terms/"/>
    <ds:schemaRef ds:uri="c5eb6b3b-7650-4122-ade3-e5468c1d9dbf"/>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しずく</Template>
  <TotalTime>0</TotalTime>
  <Words>4824</Words>
  <Application>Microsoft Office PowerPoint</Application>
  <PresentationFormat>画面に合わせる (4:3)</PresentationFormat>
  <Paragraphs>413</Paragraphs>
  <Slides>37</Slides>
  <Notes>37</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37</vt:i4>
      </vt:variant>
    </vt:vector>
  </HeadingPairs>
  <TitlesOfParts>
    <vt:vector size="46" baseType="lpstr">
      <vt:lpstr>Ebrima</vt:lpstr>
      <vt:lpstr>Arial</vt:lpstr>
      <vt:lpstr>Meiryo UI</vt:lpstr>
      <vt:lpstr>HG丸ｺﾞｼｯｸM-PRO</vt:lpstr>
      <vt:lpstr>BIZ UDPゴシック</vt:lpstr>
      <vt:lpstr>BIZ UDP明朝 Medium</vt:lpstr>
      <vt:lpstr>ＭＳ Ｐゴシック</vt:lpstr>
      <vt:lpstr>Tw Cen MT</vt:lpstr>
      <vt:lpstr>しずく</vt:lpstr>
      <vt:lpstr>研究って⁉</vt:lpstr>
      <vt:lpstr>いつ質問されても いいように準備して！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いい研究とは？</vt:lpstr>
      <vt:lpstr>便利な言葉</vt:lpstr>
      <vt:lpstr>PowerPoint プレゼンテーション</vt:lpstr>
      <vt:lpstr>研究って⁉</vt:lpstr>
      <vt:lpstr>研究って⁉</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2023-04-15T04:42:10Z</dcterms:created>
  <dcterms:modified xsi:type="dcterms:W3CDTF">2025-05-20T08:01:09Z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0x010100F189312F9C40824FB7357E0021A152F0</vt:lpwstr>
  </property>
  <property fmtid="{D5CDD505-2E9C-101B-9397-08002B2CF9AE}" pid="3" name="MediaServiceImageTags">
    <vt:lpwstr/>
  </property>
</Properties>
</file>