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344" r:id="rId3"/>
    <p:sldId id="345" r:id="rId4"/>
    <p:sldId id="346" r:id="rId5"/>
    <p:sldId id="328" r:id="rId6"/>
    <p:sldId id="347" r:id="rId7"/>
    <p:sldId id="348" r:id="rId8"/>
    <p:sldId id="349" r:id="rId9"/>
    <p:sldId id="350" r:id="rId10"/>
    <p:sldId id="351" r:id="rId11"/>
    <p:sldId id="352" r:id="rId12"/>
    <p:sldId id="353" r:id="rId13"/>
    <p:sldId id="354" r:id="rId14"/>
    <p:sldId id="340" r:id="rId15"/>
    <p:sldId id="355" r:id="rId1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6600"/>
    <a:srgbClr val="CCFF99"/>
    <a:srgbClr val="FFFF00"/>
    <a:srgbClr val="FF40FF"/>
    <a:srgbClr val="6666FF"/>
    <a:srgbClr val="FFFF66"/>
    <a:srgbClr val="56A0D1"/>
    <a:srgbClr val="E5E5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314" autoAdjust="0"/>
    <p:restoredTop sz="94296" autoAdjust="0"/>
  </p:normalViewPr>
  <p:slideViewPr>
    <p:cSldViewPr>
      <p:cViewPr varScale="1">
        <p:scale>
          <a:sx n="66" d="100"/>
          <a:sy n="66" d="100"/>
        </p:scale>
        <p:origin x="48" y="10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25" d="100"/>
          <a:sy n="125" d="100"/>
        </p:scale>
        <p:origin x="1368" y="-34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7" cy="496967"/>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838" y="1"/>
            <a:ext cx="2949787" cy="496967"/>
          </a:xfrm>
          <a:prstGeom prst="rect">
            <a:avLst/>
          </a:prstGeom>
        </p:spPr>
        <p:txBody>
          <a:bodyPr vert="horz" lIns="91430" tIns="45715" rIns="91430" bIns="45715" rtlCol="0"/>
          <a:lstStyle>
            <a:lvl1pPr algn="r">
              <a:defRPr sz="1200"/>
            </a:lvl1pPr>
          </a:lstStyle>
          <a:p>
            <a:fld id="{A4BBFF57-C0BF-4412-967F-0DABFAD1BA72}" type="datetimeFigureOut">
              <a:rPr kumimoji="1" lang="ja-JP" altLang="en-US" smtClean="0"/>
              <a:pPr/>
              <a:t>2026/5/14</a:t>
            </a:fld>
            <a:endParaRPr kumimoji="1" lang="ja-JP" altLang="en-US"/>
          </a:p>
        </p:txBody>
      </p:sp>
      <p:sp>
        <p:nvSpPr>
          <p:cNvPr id="4" name="フッター プレースホルダ 3"/>
          <p:cNvSpPr>
            <a:spLocks noGrp="1"/>
          </p:cNvSpPr>
          <p:nvPr>
            <p:ph type="ftr" sz="quarter" idx="2"/>
          </p:nvPr>
        </p:nvSpPr>
        <p:spPr>
          <a:xfrm>
            <a:off x="0" y="9440647"/>
            <a:ext cx="2949787" cy="496967"/>
          </a:xfrm>
          <a:prstGeom prst="rect">
            <a:avLst/>
          </a:prstGeom>
        </p:spPr>
        <p:txBody>
          <a:bodyPr vert="horz" lIns="91430" tIns="45715" rIns="91430" bIns="45715"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838" y="9440647"/>
            <a:ext cx="2949787" cy="496967"/>
          </a:xfrm>
          <a:prstGeom prst="rect">
            <a:avLst/>
          </a:prstGeom>
        </p:spPr>
        <p:txBody>
          <a:bodyPr vert="horz" lIns="91430" tIns="45715" rIns="91430" bIns="45715" rtlCol="0" anchor="b"/>
          <a:lstStyle>
            <a:lvl1pPr algn="r">
              <a:defRPr sz="1200"/>
            </a:lvl1pPr>
          </a:lstStyle>
          <a:p>
            <a:fld id="{D4364E5D-BFB0-4904-8757-A51A9D576F56}" type="slidenum">
              <a:rPr kumimoji="1" lang="ja-JP" altLang="en-US" smtClean="0"/>
              <a:pPr/>
              <a:t>‹#›</a:t>
            </a:fld>
            <a:endParaRPr kumimoji="1" lang="ja-JP" altLang="en-US"/>
          </a:p>
        </p:txBody>
      </p:sp>
    </p:spTree>
    <p:extLst>
      <p:ext uri="{BB962C8B-B14F-4D97-AF65-F5344CB8AC3E}">
        <p14:creationId xmlns:p14="http://schemas.microsoft.com/office/powerpoint/2010/main" val="42426191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7" cy="496967"/>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1"/>
            <a:ext cx="2949787" cy="496967"/>
          </a:xfrm>
          <a:prstGeom prst="rect">
            <a:avLst/>
          </a:prstGeom>
        </p:spPr>
        <p:txBody>
          <a:bodyPr vert="horz" lIns="91430" tIns="45715" rIns="91430" bIns="45715" rtlCol="0"/>
          <a:lstStyle>
            <a:lvl1pPr algn="r">
              <a:defRPr sz="1200"/>
            </a:lvl1pPr>
          </a:lstStyle>
          <a:p>
            <a:fld id="{8D20BD86-3B49-487A-B7AF-121A10CACA56}" type="datetimeFigureOut">
              <a:rPr kumimoji="1" lang="ja-JP" altLang="en-US" smtClean="0"/>
              <a:pPr/>
              <a:t>2026/5/14</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30" tIns="45715" rIns="91430" bIns="4571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1430" tIns="45715" rIns="91430" bIns="45715" rtlCol="0" anchor="b"/>
          <a:lstStyle>
            <a:lvl1pPr algn="r">
              <a:defRPr sz="1200"/>
            </a:lvl1pPr>
          </a:lstStyle>
          <a:p>
            <a:fld id="{598F0E33-3D96-46F4-A7F2-BFFB9203641E}" type="slidenum">
              <a:rPr kumimoji="1" lang="ja-JP" altLang="en-US" smtClean="0"/>
              <a:pPr/>
              <a:t>‹#›</a:t>
            </a:fld>
            <a:endParaRPr kumimoji="1" lang="ja-JP" altLang="en-US"/>
          </a:p>
        </p:txBody>
      </p:sp>
    </p:spTree>
    <p:extLst>
      <p:ext uri="{BB962C8B-B14F-4D97-AF65-F5344CB8AC3E}">
        <p14:creationId xmlns:p14="http://schemas.microsoft.com/office/powerpoint/2010/main" val="85589624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710475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784645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60457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rgbClr val="FFFFFF">
            <a:alpha val="0"/>
          </a:srgbClr>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971600" y="1628800"/>
            <a:ext cx="7560840" cy="1470025"/>
          </a:xfrm>
        </p:spPr>
        <p:txBody>
          <a:bodyPr/>
          <a:lstStyle>
            <a:lvl1pPr algn="l">
              <a:defRPr sz="4400" b="1">
                <a:solidFill>
                  <a:schemeClr val="tx1">
                    <a:lumMod val="75000"/>
                    <a:lumOff val="25000"/>
                  </a:schemeClr>
                </a:solidFill>
              </a:defRPr>
            </a:lvl1pPr>
          </a:lstStyle>
          <a:p>
            <a:r>
              <a:rPr kumimoji="1" lang="ja-JP" altLang="en-US" dirty="0"/>
              <a:t>マスタ タイトルの書式設定</a:t>
            </a:r>
          </a:p>
        </p:txBody>
      </p:sp>
      <p:sp>
        <p:nvSpPr>
          <p:cNvPr id="3" name="サブタイトル 2"/>
          <p:cNvSpPr>
            <a:spLocks noGrp="1"/>
          </p:cNvSpPr>
          <p:nvPr>
            <p:ph type="subTitle" idx="1"/>
          </p:nvPr>
        </p:nvSpPr>
        <p:spPr>
          <a:xfrm>
            <a:off x="971600" y="3429000"/>
            <a:ext cx="6552728"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pic>
        <p:nvPicPr>
          <p:cNvPr id="12" name="図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9144000" cy="626533"/>
          </a:xfrm>
          <a:prstGeom prst="rect">
            <a:avLst/>
          </a:prstGeom>
        </p:spPr>
      </p:pic>
      <p:pic>
        <p:nvPicPr>
          <p:cNvPr id="13" name="図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2"/>
            <a:ext cx="1676399" cy="626533"/>
          </a:xfrm>
          <a:prstGeom prst="rect">
            <a:avLst/>
          </a:prstGeom>
        </p:spPr>
      </p:pic>
      <p:pic>
        <p:nvPicPr>
          <p:cNvPr id="8" name="図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005" y="6275705"/>
            <a:ext cx="2185533" cy="576032"/>
          </a:xfrm>
          <a:prstGeom prst="rect">
            <a:avLst/>
          </a:prstGeom>
        </p:spPr>
      </p:pic>
      <p:pic>
        <p:nvPicPr>
          <p:cNvPr id="9" name="図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6669360"/>
            <a:ext cx="9144000" cy="216024"/>
          </a:xfrm>
          <a:prstGeom prst="rect">
            <a:avLst/>
          </a:prstGeom>
        </p:spPr>
      </p:pic>
      <p:pic>
        <p:nvPicPr>
          <p:cNvPr id="10" name="図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164288" y="-171400"/>
            <a:ext cx="2218300" cy="907487"/>
          </a:xfrm>
          <a:prstGeom prst="rect">
            <a:avLst/>
          </a:prstGeom>
        </p:spPr>
      </p:pic>
      <p:sp>
        <p:nvSpPr>
          <p:cNvPr id="11" name="スライド番号プレースホルダ 5"/>
          <p:cNvSpPr>
            <a:spLocks noGrp="1"/>
          </p:cNvSpPr>
          <p:nvPr>
            <p:ph type="sldNum" sz="quarter" idx="4"/>
          </p:nvPr>
        </p:nvSpPr>
        <p:spPr>
          <a:xfrm>
            <a:off x="6804000" y="6300000"/>
            <a:ext cx="2133600" cy="365125"/>
          </a:xfrm>
          <a:prstGeom prst="rect">
            <a:avLst/>
          </a:prstGeom>
        </p:spPr>
        <p:txBody>
          <a:bodyPr vert="horz" lIns="91440" tIns="45720" rIns="91440" bIns="45720" rtlCol="0" anchor="ctr"/>
          <a:lstStyle>
            <a:lvl1pPr algn="r">
              <a:defRPr sz="1600" b="1">
                <a:solidFill>
                  <a:schemeClr val="tx1">
                    <a:tint val="75000"/>
                  </a:schemeClr>
                </a:solidFill>
                <a:latin typeface="メイリオ" pitchFamily="50" charset="-128"/>
                <a:ea typeface="メイリオ" pitchFamily="50" charset="-128"/>
                <a:cs typeface="メイリオ" pitchFamily="50" charset="-128"/>
              </a:defRPr>
            </a:lvl1pPr>
          </a:lstStyle>
          <a:p>
            <a:fld id="{6E12132C-C71E-4FE0-A767-5C1003A0C6BA}" type="slidenum">
              <a:rPr lang="ja-JP" altLang="en-US" smtClean="0"/>
              <a:pPr/>
              <a:t>‹#›</a:t>
            </a:fld>
            <a:r>
              <a:rPr lang="en-US" altLang="ja-JP" dirty="0"/>
              <a:t>/27</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71600" y="116632"/>
            <a:ext cx="7715200" cy="548680"/>
          </a:xfrm>
        </p:spPr>
        <p:txBody>
          <a:bodyPr/>
          <a:lstStyle/>
          <a:p>
            <a:r>
              <a:rPr kumimoji="1" lang="ja-JP" altLang="en-US"/>
              <a:t>マスタ タイトルの書式設定</a:t>
            </a:r>
            <a:endParaRPr kumimoji="1" lang="ja-JP" altLang="en-US" dirty="0"/>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スライド番号プレースホルダ 5"/>
          <p:cNvSpPr>
            <a:spLocks noGrp="1"/>
          </p:cNvSpPr>
          <p:nvPr>
            <p:ph type="sldNum" sz="quarter" idx="12"/>
          </p:nvPr>
        </p:nvSpPr>
        <p:spPr/>
        <p:txBody>
          <a:bodyPr/>
          <a:lstStyle/>
          <a:p>
            <a:fld id="{4AE797D3-93DC-4F72-9C2A-20775061293D}" type="slidenum">
              <a:rPr kumimoji="1" lang="ja-JP" altLang="en-US" smtClean="0"/>
              <a:pPr/>
              <a:t>‹#›</a:t>
            </a:fld>
            <a:r>
              <a:rPr kumimoji="1" lang="en-US" altLang="ja-JP" dirty="0"/>
              <a:t>/27</a:t>
            </a:r>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endParaRPr kumimoji="1"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6" name="スライド番号プレースホルダ 5"/>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スライド番号プレースホルダ 8"/>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5" name="スライド番号プレースホルダ 4"/>
          <p:cNvSpPr>
            <a:spLocks noGrp="1"/>
          </p:cNvSpPr>
          <p:nvPr>
            <p:ph type="sldNum" sz="quarter" idx="12"/>
          </p:nvPr>
        </p:nvSpPr>
        <p:spPr/>
        <p:txBody>
          <a:bodyPr/>
          <a:lstStyle/>
          <a:p>
            <a:fld id="{4AE797D3-93DC-4F72-9C2A-20775061293D}"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9" name="Freeform 5"/>
          <p:cNvSpPr>
            <a:spLocks/>
          </p:cNvSpPr>
          <p:nvPr/>
        </p:nvSpPr>
        <p:spPr bwMode="auto">
          <a:xfrm>
            <a:off x="-6350" y="-3175"/>
            <a:ext cx="8970963" cy="626400"/>
          </a:xfrm>
          <a:custGeom>
            <a:avLst/>
            <a:gdLst/>
            <a:ahLst/>
            <a:cxnLst>
              <a:cxn ang="0">
                <a:pos x="0" y="491"/>
              </a:cxn>
              <a:cxn ang="0">
                <a:pos x="0" y="491"/>
              </a:cxn>
              <a:cxn ang="0">
                <a:pos x="9599" y="491"/>
              </a:cxn>
              <a:cxn ang="0">
                <a:pos x="9599" y="0"/>
              </a:cxn>
              <a:cxn ang="0">
                <a:pos x="0" y="0"/>
              </a:cxn>
              <a:cxn ang="0">
                <a:pos x="0" y="491"/>
              </a:cxn>
            </a:cxnLst>
            <a:rect l="0" t="0" r="r" b="b"/>
            <a:pathLst>
              <a:path w="9599" h="491">
                <a:moveTo>
                  <a:pt x="0" y="491"/>
                </a:moveTo>
                <a:lnTo>
                  <a:pt x="0" y="491"/>
                </a:lnTo>
                <a:lnTo>
                  <a:pt x="9599" y="491"/>
                </a:lnTo>
                <a:lnTo>
                  <a:pt x="9599" y="0"/>
                </a:lnTo>
                <a:lnTo>
                  <a:pt x="0" y="0"/>
                </a:lnTo>
                <a:lnTo>
                  <a:pt x="0" y="491"/>
                </a:lnTo>
                <a:close/>
              </a:path>
            </a:pathLst>
          </a:custGeom>
          <a:solidFill>
            <a:srgbClr val="E5E5E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0" name="Freeform 6"/>
          <p:cNvSpPr>
            <a:spLocks/>
          </p:cNvSpPr>
          <p:nvPr/>
        </p:nvSpPr>
        <p:spPr bwMode="auto">
          <a:xfrm>
            <a:off x="239713" y="-3175"/>
            <a:ext cx="754063" cy="626400"/>
          </a:xfrm>
          <a:custGeom>
            <a:avLst/>
            <a:gdLst/>
            <a:ahLst/>
            <a:cxnLst>
              <a:cxn ang="0">
                <a:pos x="284" y="0"/>
              </a:cxn>
              <a:cxn ang="0">
                <a:pos x="284" y="0"/>
              </a:cxn>
              <a:cxn ang="0">
                <a:pos x="0" y="490"/>
              </a:cxn>
              <a:cxn ang="0">
                <a:pos x="308" y="490"/>
              </a:cxn>
              <a:cxn ang="0">
                <a:pos x="592" y="0"/>
              </a:cxn>
              <a:cxn ang="0">
                <a:pos x="284" y="0"/>
              </a:cxn>
            </a:cxnLst>
            <a:rect l="0" t="0" r="r" b="b"/>
            <a:pathLst>
              <a:path w="592" h="490">
                <a:moveTo>
                  <a:pt x="284" y="0"/>
                </a:moveTo>
                <a:lnTo>
                  <a:pt x="284" y="0"/>
                </a:lnTo>
                <a:lnTo>
                  <a:pt x="0" y="490"/>
                </a:lnTo>
                <a:lnTo>
                  <a:pt x="308" y="490"/>
                </a:lnTo>
                <a:lnTo>
                  <a:pt x="592" y="0"/>
                </a:lnTo>
                <a:lnTo>
                  <a:pt x="284" y="0"/>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1" name="Freeform 7"/>
          <p:cNvSpPr>
            <a:spLocks/>
          </p:cNvSpPr>
          <p:nvPr/>
        </p:nvSpPr>
        <p:spPr bwMode="auto">
          <a:xfrm>
            <a:off x="8951913" y="0"/>
            <a:ext cx="192088" cy="626400"/>
          </a:xfrm>
          <a:custGeom>
            <a:avLst/>
            <a:gdLst/>
            <a:ahLst/>
            <a:cxnLst>
              <a:cxn ang="0">
                <a:pos x="0" y="490"/>
              </a:cxn>
              <a:cxn ang="0">
                <a:pos x="0" y="490"/>
              </a:cxn>
              <a:cxn ang="0">
                <a:pos x="151" y="490"/>
              </a:cxn>
              <a:cxn ang="0">
                <a:pos x="151" y="0"/>
              </a:cxn>
              <a:cxn ang="0">
                <a:pos x="0" y="0"/>
              </a:cxn>
              <a:cxn ang="0">
                <a:pos x="0" y="490"/>
              </a:cxn>
            </a:cxnLst>
            <a:rect l="0" t="0" r="r" b="b"/>
            <a:pathLst>
              <a:path w="151" h="490">
                <a:moveTo>
                  <a:pt x="0" y="490"/>
                </a:moveTo>
                <a:lnTo>
                  <a:pt x="0" y="490"/>
                </a:lnTo>
                <a:lnTo>
                  <a:pt x="151" y="490"/>
                </a:lnTo>
                <a:lnTo>
                  <a:pt x="151" y="0"/>
                </a:lnTo>
                <a:lnTo>
                  <a:pt x="0" y="0"/>
                </a:lnTo>
                <a:lnTo>
                  <a:pt x="0" y="490"/>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 name="タイトル プレースホルダ 1"/>
          <p:cNvSpPr>
            <a:spLocks noGrp="1"/>
          </p:cNvSpPr>
          <p:nvPr>
            <p:ph type="title"/>
          </p:nvPr>
        </p:nvSpPr>
        <p:spPr>
          <a:xfrm>
            <a:off x="971600" y="116632"/>
            <a:ext cx="7715200" cy="504056"/>
          </a:xfrm>
          <a:prstGeom prst="rect">
            <a:avLst/>
          </a:prstGeom>
        </p:spPr>
        <p:txBody>
          <a:bodyPr vert="horz" lIns="91440" tIns="45720" rIns="91440" bIns="45720" rtlCol="0" anchor="ctr">
            <a:no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457200" y="1052736"/>
            <a:ext cx="8229600" cy="5073427"/>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endParaRPr kumimoji="1" lang="en-US" altLang="ja-JP" dirty="0"/>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a:p>
            <a:pPr lvl="1"/>
            <a:endParaRPr kumimoji="1" lang="ja-JP" altLang="en-US" dirty="0"/>
          </a:p>
        </p:txBody>
      </p:sp>
      <p:sp>
        <p:nvSpPr>
          <p:cNvPr id="6" name="スライド番号プレースホルダ 5"/>
          <p:cNvSpPr>
            <a:spLocks noGrp="1"/>
          </p:cNvSpPr>
          <p:nvPr>
            <p:ph type="sldNum" sz="quarter" idx="4"/>
          </p:nvPr>
        </p:nvSpPr>
        <p:spPr>
          <a:xfrm>
            <a:off x="6804000" y="6300000"/>
            <a:ext cx="2133600" cy="365125"/>
          </a:xfrm>
          <a:prstGeom prst="rect">
            <a:avLst/>
          </a:prstGeom>
        </p:spPr>
        <p:txBody>
          <a:bodyPr vert="horz" lIns="91440" tIns="45720" rIns="91440" bIns="45720" rtlCol="0" anchor="ctr"/>
          <a:lstStyle>
            <a:lvl1pPr algn="r">
              <a:defRPr sz="1600" b="1">
                <a:solidFill>
                  <a:schemeClr val="tx1">
                    <a:tint val="75000"/>
                  </a:schemeClr>
                </a:solidFill>
                <a:latin typeface="メイリオ" pitchFamily="50" charset="-128"/>
                <a:ea typeface="メイリオ" pitchFamily="50" charset="-128"/>
                <a:cs typeface="メイリオ" pitchFamily="50" charset="-128"/>
              </a:defRPr>
            </a:lvl1pPr>
          </a:lstStyle>
          <a:p>
            <a:fld id="{6E12132C-C71E-4FE0-A767-5C1003A0C6BA}" type="slidenum">
              <a:rPr lang="ja-JP" altLang="en-US" smtClean="0"/>
              <a:pPr/>
              <a:t>‹#›</a:t>
            </a:fld>
            <a:endParaRPr lang="ja-JP" altLang="en-US" dirty="0"/>
          </a:p>
        </p:txBody>
      </p:sp>
      <p:pic>
        <p:nvPicPr>
          <p:cNvPr id="16" name="図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 y="6275705"/>
            <a:ext cx="2185533" cy="576032"/>
          </a:xfrm>
          <a:prstGeom prst="rect">
            <a:avLst/>
          </a:prstGeom>
        </p:spPr>
      </p:pic>
      <p:grpSp>
        <p:nvGrpSpPr>
          <p:cNvPr id="1034" name="Group 10"/>
          <p:cNvGrpSpPr>
            <a:grpSpLocks noChangeAspect="1"/>
          </p:cNvGrpSpPr>
          <p:nvPr/>
        </p:nvGrpSpPr>
        <p:grpSpPr bwMode="auto">
          <a:xfrm>
            <a:off x="-36512" y="6690361"/>
            <a:ext cx="12198350" cy="170369"/>
            <a:chOff x="-4" y="4197"/>
            <a:chExt cx="7684" cy="125"/>
          </a:xfrm>
        </p:grpSpPr>
        <p:sp>
          <p:nvSpPr>
            <p:cNvPr id="1033" name="AutoShape 9"/>
            <p:cNvSpPr>
              <a:spLocks noChangeAspect="1" noChangeArrowheads="1" noTextEdit="1"/>
            </p:cNvSpPr>
            <p:nvPr userDrawn="1"/>
          </p:nvSpPr>
          <p:spPr bwMode="auto">
            <a:xfrm>
              <a:off x="-4" y="4213"/>
              <a:ext cx="7684" cy="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5" name="Freeform 11"/>
            <p:cNvSpPr>
              <a:spLocks/>
            </p:cNvSpPr>
            <p:nvPr userDrawn="1"/>
          </p:nvSpPr>
          <p:spPr bwMode="auto">
            <a:xfrm>
              <a:off x="19" y="4197"/>
              <a:ext cx="5647" cy="123"/>
            </a:xfrm>
            <a:custGeom>
              <a:avLst/>
              <a:gdLst/>
              <a:ahLst/>
              <a:cxnLst>
                <a:cxn ang="0">
                  <a:pos x="0" y="132"/>
                </a:cxn>
                <a:cxn ang="0">
                  <a:pos x="0" y="132"/>
                </a:cxn>
                <a:cxn ang="0">
                  <a:pos x="9599" y="132"/>
                </a:cxn>
                <a:cxn ang="0">
                  <a:pos x="9599" y="0"/>
                </a:cxn>
                <a:cxn ang="0">
                  <a:pos x="0" y="0"/>
                </a:cxn>
                <a:cxn ang="0">
                  <a:pos x="0" y="132"/>
                </a:cxn>
              </a:cxnLst>
              <a:rect l="0" t="0" r="r" b="b"/>
              <a:pathLst>
                <a:path w="9599" h="132">
                  <a:moveTo>
                    <a:pt x="0" y="132"/>
                  </a:moveTo>
                  <a:lnTo>
                    <a:pt x="0" y="132"/>
                  </a:lnTo>
                  <a:lnTo>
                    <a:pt x="9599" y="132"/>
                  </a:lnTo>
                  <a:lnTo>
                    <a:pt x="9599" y="0"/>
                  </a:lnTo>
                  <a:lnTo>
                    <a:pt x="0" y="0"/>
                  </a:lnTo>
                  <a:lnTo>
                    <a:pt x="0" y="132"/>
                  </a:lnTo>
                  <a:close/>
                </a:path>
              </a:pathLst>
            </a:custGeom>
            <a:solidFill>
              <a:srgbClr val="E5E5E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6" name="Freeform 12"/>
            <p:cNvSpPr>
              <a:spLocks/>
            </p:cNvSpPr>
            <p:nvPr userDrawn="1"/>
          </p:nvSpPr>
          <p:spPr bwMode="auto">
            <a:xfrm>
              <a:off x="5659" y="4199"/>
              <a:ext cx="121" cy="123"/>
            </a:xfrm>
            <a:custGeom>
              <a:avLst/>
              <a:gdLst/>
              <a:ahLst/>
              <a:cxnLst>
                <a:cxn ang="0">
                  <a:pos x="0" y="132"/>
                </a:cxn>
                <a:cxn ang="0">
                  <a:pos x="0" y="132"/>
                </a:cxn>
                <a:cxn ang="0">
                  <a:pos x="151" y="132"/>
                </a:cxn>
                <a:cxn ang="0">
                  <a:pos x="151" y="0"/>
                </a:cxn>
                <a:cxn ang="0">
                  <a:pos x="0" y="0"/>
                </a:cxn>
                <a:cxn ang="0">
                  <a:pos x="0" y="132"/>
                </a:cxn>
              </a:cxnLst>
              <a:rect l="0" t="0" r="r" b="b"/>
              <a:pathLst>
                <a:path w="151" h="132">
                  <a:moveTo>
                    <a:pt x="0" y="132"/>
                  </a:moveTo>
                  <a:lnTo>
                    <a:pt x="0" y="132"/>
                  </a:lnTo>
                  <a:lnTo>
                    <a:pt x="151" y="132"/>
                  </a:lnTo>
                  <a:lnTo>
                    <a:pt x="151" y="0"/>
                  </a:lnTo>
                  <a:lnTo>
                    <a:pt x="0" y="0"/>
                  </a:lnTo>
                  <a:lnTo>
                    <a:pt x="0" y="132"/>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spcBef>
          <a:spcPct val="0"/>
        </a:spcBef>
        <a:buNone/>
        <a:defRPr kumimoji="1" sz="4000" b="1" kern="1200">
          <a:solidFill>
            <a:schemeClr val="tx1">
              <a:lumMod val="75000"/>
              <a:lumOff val="25000"/>
            </a:schemeClr>
          </a:solidFill>
          <a:latin typeface="メイリオ" pitchFamily="50" charset="-128"/>
          <a:ea typeface="メイリオ" pitchFamily="50" charset="-128"/>
          <a:cs typeface="メイリオ" pitchFamily="50" charset="-128"/>
        </a:defRPr>
      </a:lvl1pPr>
    </p:titleStyle>
    <p:body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タイトル 5"/>
          <p:cNvSpPr txBox="1">
            <a:spLocks/>
          </p:cNvSpPr>
          <p:nvPr/>
        </p:nvSpPr>
        <p:spPr>
          <a:xfrm>
            <a:off x="683568" y="2204864"/>
            <a:ext cx="7632848" cy="1470025"/>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4400" b="1" kern="1200">
                <a:solidFill>
                  <a:schemeClr val="tx1">
                    <a:lumMod val="75000"/>
                    <a:lumOff val="25000"/>
                  </a:schemeClr>
                </a:solidFill>
                <a:latin typeface="メイリオ" pitchFamily="50" charset="-128"/>
                <a:ea typeface="メイリオ" pitchFamily="50" charset="-128"/>
                <a:cs typeface="メイリオ" pitchFamily="50" charset="-128"/>
              </a:defRPr>
            </a:lvl1pPr>
          </a:lstStyle>
          <a:p>
            <a:endParaRPr lang="ja-JP" altLang="en-US" sz="3200" dirty="0"/>
          </a:p>
        </p:txBody>
      </p:sp>
      <p:sp>
        <p:nvSpPr>
          <p:cNvPr id="8" name="タイトル 5"/>
          <p:cNvSpPr txBox="1">
            <a:spLocks/>
          </p:cNvSpPr>
          <p:nvPr/>
        </p:nvSpPr>
        <p:spPr>
          <a:xfrm>
            <a:off x="611560" y="2463031"/>
            <a:ext cx="8136904" cy="1470025"/>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4400" b="1" kern="1200">
                <a:solidFill>
                  <a:schemeClr val="tx1">
                    <a:lumMod val="75000"/>
                    <a:lumOff val="25000"/>
                  </a:schemeClr>
                </a:solidFill>
                <a:latin typeface="メイリオ" pitchFamily="50" charset="-128"/>
                <a:ea typeface="メイリオ" pitchFamily="50" charset="-128"/>
                <a:cs typeface="メイリオ" pitchFamily="50" charset="-128"/>
              </a:defRPr>
            </a:lvl1pPr>
          </a:lstStyle>
          <a:p>
            <a:r>
              <a:rPr lang="ja-JP" altLang="en-US" sz="2400" dirty="0"/>
              <a:t>令和９年度県立特別支援学校高等部（知的障害教育部門）入学者選抜制度について</a:t>
            </a:r>
          </a:p>
        </p:txBody>
      </p:sp>
      <p:sp>
        <p:nvSpPr>
          <p:cNvPr id="10" name="サブタイトル 6"/>
          <p:cNvSpPr>
            <a:spLocks noGrp="1"/>
          </p:cNvSpPr>
          <p:nvPr>
            <p:ph type="subTitle" idx="1"/>
          </p:nvPr>
        </p:nvSpPr>
        <p:spPr>
          <a:xfrm>
            <a:off x="2699792" y="4653136"/>
            <a:ext cx="3780172" cy="1080120"/>
          </a:xfrm>
        </p:spPr>
        <p:txBody>
          <a:bodyPr>
            <a:normAutofit fontScale="55000" lnSpcReduction="20000"/>
          </a:bodyPr>
          <a:lstStyle/>
          <a:p>
            <a:pPr algn="ctr"/>
            <a:r>
              <a:rPr kumimoji="1" lang="ja-JP" altLang="en-US" sz="4000" dirty="0"/>
              <a:t>令和８年</a:t>
            </a:r>
            <a:r>
              <a:rPr lang="ja-JP" altLang="en-US" sz="4000" dirty="0"/>
              <a:t>５</a:t>
            </a:r>
            <a:r>
              <a:rPr kumimoji="1" lang="ja-JP" altLang="en-US" sz="4000" dirty="0"/>
              <a:t>月</a:t>
            </a:r>
            <a:endParaRPr kumimoji="1" lang="en-US" altLang="ja-JP" sz="4000" dirty="0"/>
          </a:p>
          <a:p>
            <a:pPr algn="ctr"/>
            <a:r>
              <a:rPr kumimoji="1" lang="ja-JP" altLang="en-US" sz="4000" dirty="0"/>
              <a:t>神奈川県</a:t>
            </a:r>
            <a:r>
              <a:rPr lang="ja-JP" altLang="en-US" sz="4000" dirty="0"/>
              <a:t>教育委員会</a:t>
            </a:r>
            <a:endParaRPr lang="en-US" altLang="ja-JP" sz="4000" dirty="0"/>
          </a:p>
          <a:p>
            <a:pPr algn="ctr"/>
            <a:r>
              <a:rPr kumimoji="1" lang="ja-JP" altLang="en-US" sz="4000" dirty="0"/>
              <a:t>特別支援教育課</a:t>
            </a:r>
          </a:p>
        </p:txBody>
      </p:sp>
      <p:sp>
        <p:nvSpPr>
          <p:cNvPr id="5" name="タイトル 5"/>
          <p:cNvSpPr>
            <a:spLocks noGrp="1"/>
          </p:cNvSpPr>
          <p:nvPr>
            <p:ph type="ctrTitle"/>
          </p:nvPr>
        </p:nvSpPr>
        <p:spPr>
          <a:xfrm>
            <a:off x="323528" y="1109811"/>
            <a:ext cx="3312368" cy="663005"/>
          </a:xfrm>
        </p:spPr>
        <p:txBody>
          <a:bodyPr/>
          <a:lstStyle/>
          <a:p>
            <a:r>
              <a:rPr kumimoji="1" lang="en-US" altLang="ja-JP" sz="2400" dirty="0"/>
              <a:t>【</a:t>
            </a:r>
            <a:r>
              <a:rPr kumimoji="1" lang="ja-JP" altLang="en-US" sz="2400" dirty="0"/>
              <a:t>学校説明会用資料</a:t>
            </a:r>
            <a:r>
              <a:rPr kumimoji="1" lang="en-US" altLang="ja-JP" sz="2400" dirty="0"/>
              <a:t>】</a:t>
            </a:r>
            <a:r>
              <a:rPr kumimoji="1" lang="ja-JP" altLang="en-US" sz="2400" dirty="0"/>
              <a:t>　</a:t>
            </a:r>
          </a:p>
        </p:txBody>
      </p:sp>
      <p:sp>
        <p:nvSpPr>
          <p:cNvPr id="9" name="スライド番号プレースホルダー 3"/>
          <p:cNvSpPr>
            <a:spLocks noGrp="1"/>
          </p:cNvSpPr>
          <p:nvPr>
            <p:ph type="sldNum" sz="quarter" idx="4294967295"/>
          </p:nvPr>
        </p:nvSpPr>
        <p:spPr>
          <a:xfrm>
            <a:off x="6804000" y="6300000"/>
            <a:ext cx="2133600" cy="365125"/>
          </a:xfrm>
          <a:prstGeom prst="rect">
            <a:avLst/>
          </a:prstGeom>
        </p:spPr>
        <p:txBody>
          <a:bodyPr/>
          <a:lstStyle/>
          <a:p>
            <a:pPr algn="r"/>
            <a:r>
              <a:rPr lang="en-US" altLang="ja-JP" b="1" dirty="0">
                <a:solidFill>
                  <a:schemeClr val="bg1">
                    <a:lumMod val="75000"/>
                  </a:schemeClr>
                </a:solidFill>
                <a:latin typeface="+mn-ea"/>
              </a:rPr>
              <a:t>1</a:t>
            </a:r>
            <a:r>
              <a:rPr kumimoji="1" lang="en-US" altLang="ja-JP" b="1" dirty="0">
                <a:solidFill>
                  <a:schemeClr val="bg1">
                    <a:lumMod val="75000"/>
                  </a:schemeClr>
                </a:solidFill>
                <a:latin typeface="+mn-ea"/>
              </a:rPr>
              <a:t>/15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9" y="4397542"/>
            <a:ext cx="8542064" cy="1381243"/>
          </a:xfrm>
        </p:spPr>
        <p:txBody>
          <a:bodyPr>
            <a:noAutofit/>
          </a:bodyPr>
          <a:lstStyle/>
          <a:p>
            <a:pPr lvl="0" hangingPunct="0"/>
            <a:r>
              <a:rPr lang="ja-JP" altLang="ja-JP" sz="2000" dirty="0"/>
              <a:t>各特別支援学校で、「特別支援学校への志願資格を確認するための相談（志願相談）」を実施します。</a:t>
            </a:r>
          </a:p>
          <a:p>
            <a:pPr lvl="0" hangingPunct="0"/>
            <a:r>
              <a:rPr lang="ja-JP" altLang="en-US" sz="2000" dirty="0"/>
              <a:t>志願する者は指定する</a:t>
            </a:r>
            <a:r>
              <a:rPr lang="ja-JP" altLang="ja-JP" sz="2000" dirty="0"/>
              <a:t>学校で志願相談を受けてください。</a:t>
            </a:r>
          </a:p>
          <a:p>
            <a:r>
              <a:rPr lang="ja-JP" altLang="ja-JP" sz="2000" dirty="0"/>
              <a:t>在籍校をとおして申し込んでください。</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10</a:t>
            </a:fld>
            <a:r>
              <a:rPr kumimoji="1" lang="en-US" altLang="ja-JP" dirty="0"/>
              <a:t>/15</a:t>
            </a:r>
          </a:p>
        </p:txBody>
      </p:sp>
      <p:sp>
        <p:nvSpPr>
          <p:cNvPr id="5" name="テキスト ボックス 4"/>
          <p:cNvSpPr txBox="1"/>
          <p:nvPr/>
        </p:nvSpPr>
        <p:spPr>
          <a:xfrm>
            <a:off x="323529" y="1034127"/>
            <a:ext cx="6696744" cy="514738"/>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400" b="1" dirty="0"/>
              <a:t>一次募集（前期選抜）・一次募集（後期選抜）</a:t>
            </a:r>
            <a:endParaRPr lang="en-US" altLang="ja-JP" sz="2400" b="1" dirty="0"/>
          </a:p>
        </p:txBody>
      </p:sp>
      <p:sp>
        <p:nvSpPr>
          <p:cNvPr id="6" name="タイトル 1"/>
          <p:cNvSpPr>
            <a:spLocks noGrp="1"/>
          </p:cNvSpPr>
          <p:nvPr>
            <p:ph type="title"/>
          </p:nvPr>
        </p:nvSpPr>
        <p:spPr>
          <a:xfrm>
            <a:off x="971600" y="116632"/>
            <a:ext cx="7715200" cy="548680"/>
          </a:xfrm>
        </p:spPr>
        <p:txBody>
          <a:bodyPr/>
          <a:lstStyle/>
          <a:p>
            <a:r>
              <a:rPr lang="ja-JP" altLang="en-US" sz="3200" dirty="0"/>
              <a:t>志願相談</a:t>
            </a:r>
            <a:endParaRPr kumimoji="1" lang="ja-JP" altLang="en-US" sz="2400" dirty="0"/>
          </a:p>
        </p:txBody>
      </p:sp>
      <p:sp>
        <p:nvSpPr>
          <p:cNvPr id="11" name="テキスト ボックス 10"/>
          <p:cNvSpPr txBox="1"/>
          <p:nvPr/>
        </p:nvSpPr>
        <p:spPr>
          <a:xfrm>
            <a:off x="329554" y="3573016"/>
            <a:ext cx="1512167" cy="514738"/>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400" b="1" dirty="0"/>
              <a:t>二次募集</a:t>
            </a:r>
            <a:endParaRPr lang="en-US" altLang="ja-JP" sz="2400" b="1" dirty="0"/>
          </a:p>
        </p:txBody>
      </p:sp>
      <p:sp>
        <p:nvSpPr>
          <p:cNvPr id="12" name="コンテンツ プレースホルダー 2"/>
          <p:cNvSpPr txBox="1">
            <a:spLocks/>
          </p:cNvSpPr>
          <p:nvPr/>
        </p:nvSpPr>
        <p:spPr>
          <a:xfrm>
            <a:off x="331912" y="1916832"/>
            <a:ext cx="8542064" cy="13812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hangingPunct="0"/>
            <a:r>
              <a:rPr lang="ja-JP" altLang="ja-JP" sz="2000" dirty="0"/>
              <a:t>各特別支援学校で、「特別支援学校への志願資格を確認するための相談（志願相談）」を実施します。</a:t>
            </a:r>
          </a:p>
          <a:p>
            <a:pPr hangingPunct="0"/>
            <a:r>
              <a:rPr lang="ja-JP" altLang="ja-JP" sz="2000" dirty="0"/>
              <a:t>志願を予定している学校で志願相談を受けてください。</a:t>
            </a:r>
          </a:p>
          <a:p>
            <a:r>
              <a:rPr lang="ja-JP" altLang="ja-JP" sz="2000" dirty="0"/>
              <a:t>在籍校をとおして申し込んでください。</a:t>
            </a:r>
            <a:endParaRPr lang="ja-JP" altLang="en-US" sz="2000" dirty="0"/>
          </a:p>
        </p:txBody>
      </p:sp>
    </p:spTree>
    <p:extLst>
      <p:ext uri="{BB962C8B-B14F-4D97-AF65-F5344CB8AC3E}">
        <p14:creationId xmlns:p14="http://schemas.microsoft.com/office/powerpoint/2010/main" val="333316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276872"/>
            <a:ext cx="8542064" cy="2533371"/>
          </a:xfrm>
        </p:spPr>
        <p:txBody>
          <a:bodyPr>
            <a:noAutofit/>
          </a:bodyPr>
          <a:lstStyle/>
          <a:p>
            <a:r>
              <a:rPr lang="ja-JP" altLang="en-US" sz="2000" dirty="0"/>
              <a:t>（１）</a:t>
            </a:r>
            <a:r>
              <a:rPr lang="ja-JP" altLang="ja-JP" sz="2000" dirty="0"/>
              <a:t>県立の特別支援学校高等部（知的障害教育部門）の入学者選抜の制度では</a:t>
            </a:r>
            <a:r>
              <a:rPr lang="ja-JP" altLang="en-US" sz="2000" dirty="0"/>
              <a:t>、知的障害のある者で入学を希望する者は全員受け入れるという基本的な考え方から、志願が一部に集中しないように各特別支援学校で募集人数を定めています。</a:t>
            </a:r>
          </a:p>
          <a:p>
            <a:pPr marL="0" indent="0">
              <a:buNone/>
            </a:pPr>
            <a:endParaRPr lang="en-US" altLang="ja-JP" sz="2000" dirty="0"/>
          </a:p>
          <a:p>
            <a:r>
              <a:rPr lang="ja-JP" altLang="ja-JP" sz="2000" dirty="0"/>
              <a:t>（２）志願者が募集人数を上回った場合</a:t>
            </a:r>
            <a:r>
              <a:rPr lang="ja-JP" altLang="en-US" sz="2000" dirty="0"/>
              <a:t>に</a:t>
            </a:r>
            <a:r>
              <a:rPr lang="ja-JP" altLang="ja-JP" sz="2000" dirty="0"/>
              <a:t>抽選を実施し</a:t>
            </a:r>
            <a:r>
              <a:rPr lang="ja-JP" altLang="en-US" sz="2000" dirty="0"/>
              <a:t>ます。入学先が決まらなかった者は</a:t>
            </a:r>
            <a:r>
              <a:rPr lang="ja-JP" altLang="ja-JP" sz="2000" dirty="0"/>
              <a:t>志願先を変更することになります。</a:t>
            </a:r>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11</a:t>
            </a:fld>
            <a:r>
              <a:rPr kumimoji="1" lang="en-US" altLang="ja-JP" dirty="0"/>
              <a:t>/15</a:t>
            </a:r>
          </a:p>
        </p:txBody>
      </p:sp>
      <p:sp>
        <p:nvSpPr>
          <p:cNvPr id="5" name="テキスト ボックス 4"/>
          <p:cNvSpPr txBox="1"/>
          <p:nvPr/>
        </p:nvSpPr>
        <p:spPr>
          <a:xfrm>
            <a:off x="467544" y="1340768"/>
            <a:ext cx="410445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抽選の基本的な考え方</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2400" dirty="0"/>
              <a:t>受検者が募集人数を上回った場合の対応について</a:t>
            </a:r>
            <a:endParaRPr kumimoji="1" lang="ja-JP" altLang="en-US" sz="1800" dirty="0"/>
          </a:p>
        </p:txBody>
      </p:sp>
    </p:spTree>
    <p:extLst>
      <p:ext uri="{BB962C8B-B14F-4D97-AF65-F5344CB8AC3E}">
        <p14:creationId xmlns:p14="http://schemas.microsoft.com/office/powerpoint/2010/main" val="2849084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12</a:t>
            </a:fld>
            <a:r>
              <a:rPr kumimoji="1" lang="en-US" altLang="ja-JP" dirty="0"/>
              <a:t>/15</a:t>
            </a:r>
          </a:p>
        </p:txBody>
      </p:sp>
      <p:sp>
        <p:nvSpPr>
          <p:cNvPr id="5" name="テキスト ボックス 4"/>
          <p:cNvSpPr txBox="1"/>
          <p:nvPr/>
        </p:nvSpPr>
        <p:spPr>
          <a:xfrm>
            <a:off x="467544" y="852364"/>
            <a:ext cx="5040560"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一次募集（前期選抜）の場合</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a:t>抽選を実施する場合の特例規定</a:t>
            </a:r>
            <a:endParaRPr kumimoji="1" lang="ja-JP" altLang="en-US" sz="2400" dirty="0"/>
          </a:p>
        </p:txBody>
      </p:sp>
      <p:sp>
        <p:nvSpPr>
          <p:cNvPr id="7" name="コンテンツ プレースホルダー 2"/>
          <p:cNvSpPr txBox="1">
            <a:spLocks/>
          </p:cNvSpPr>
          <p:nvPr/>
        </p:nvSpPr>
        <p:spPr>
          <a:xfrm>
            <a:off x="169168" y="1556792"/>
            <a:ext cx="8229600" cy="46085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2000" dirty="0"/>
              <a:t>基本的な考え方に基づき、より支援が必要な者ができるだけ指定地域の近くの学校で学ぶことを目的とするため特例規定を定めています。</a:t>
            </a:r>
          </a:p>
          <a:p>
            <a:r>
              <a:rPr lang="ja-JP" altLang="en-US" sz="2000" dirty="0"/>
              <a:t>次に該当する受検者は、特例扱いとし、原則として抽選の対象とはなりません。</a:t>
            </a:r>
          </a:p>
          <a:p>
            <a:pPr marL="0" indent="0">
              <a:buNone/>
            </a:pPr>
            <a:r>
              <a:rPr lang="ja-JP" altLang="en-US" sz="2000" dirty="0"/>
              <a:t>　</a:t>
            </a:r>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r>
              <a:rPr lang="ja-JP" altLang="en-US" sz="2000" dirty="0"/>
              <a:t>県立特別支援学校分教室の受検者には、特例規定は該当しません。</a:t>
            </a:r>
          </a:p>
          <a:p>
            <a:r>
              <a:rPr lang="ja-JP" altLang="en-US" sz="2000" dirty="0"/>
              <a:t>ただし、小田原支援学校湯河原校舎については、本校と同じ扱いとします。</a:t>
            </a:r>
            <a:endParaRPr lang="en-US" altLang="ja-JP" sz="2000" dirty="0"/>
          </a:p>
          <a:p>
            <a:endParaRPr lang="ja-JP" altLang="en-US" sz="2000" dirty="0"/>
          </a:p>
          <a:p>
            <a:endParaRPr lang="ja-JP" altLang="en-US" sz="2000" dirty="0"/>
          </a:p>
        </p:txBody>
      </p:sp>
      <p:sp>
        <p:nvSpPr>
          <p:cNvPr id="8" name="コンテンツ プレースホルダー 2"/>
          <p:cNvSpPr txBox="1">
            <a:spLocks/>
          </p:cNvSpPr>
          <p:nvPr/>
        </p:nvSpPr>
        <p:spPr>
          <a:xfrm>
            <a:off x="474408" y="3284984"/>
            <a:ext cx="7986024" cy="1584176"/>
          </a:xfrm>
          <a:prstGeom prst="rect">
            <a:avLst/>
          </a:prstGeom>
          <a:ln>
            <a:solidFill>
              <a:schemeClr val="tx1">
                <a:lumMod val="75000"/>
                <a:lumOff val="25000"/>
              </a:schemeClr>
            </a:solidFill>
          </a:ln>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en-US" altLang="ja-JP" sz="1800" b="0" dirty="0"/>
              <a:t>【</a:t>
            </a:r>
            <a:r>
              <a:rPr lang="ja-JP" altLang="en-US" sz="1800" b="0" dirty="0"/>
              <a:t>特例規定</a:t>
            </a:r>
            <a:r>
              <a:rPr lang="en-US" altLang="ja-JP" sz="1800" b="0" dirty="0"/>
              <a:t>】</a:t>
            </a:r>
          </a:p>
          <a:p>
            <a:pPr marL="0" indent="0">
              <a:buNone/>
            </a:pPr>
            <a:r>
              <a:rPr lang="ja-JP" altLang="en-US" sz="1800" b="0" dirty="0"/>
              <a:t>　</a:t>
            </a:r>
            <a:r>
              <a:rPr lang="ja-JP" altLang="ja-JP" sz="1800" b="0" dirty="0"/>
              <a:t>「指定地域」に居住する者若しくは「指定する施設」に入所している者又は入所が決まっている者のうち、療育手帳Ａ１、Ａ２及びＢ１の取得者。ただし、療育手帳Ｂ１の取得者は、療育手帳Ａ１、Ａ２及びＢ１の取得者の総数が募集人数に満たない場合に限り、特例規定に該当することとします。</a:t>
            </a:r>
            <a:endParaRPr lang="ja-JP" altLang="en-US" sz="1800" b="0" dirty="0"/>
          </a:p>
        </p:txBody>
      </p:sp>
    </p:spTree>
    <p:extLst>
      <p:ext uri="{BB962C8B-B14F-4D97-AF65-F5344CB8AC3E}">
        <p14:creationId xmlns:p14="http://schemas.microsoft.com/office/powerpoint/2010/main" val="3454386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t>抽選について</a:t>
            </a:r>
            <a:endParaRPr kumimoji="1" lang="ja-JP" altLang="en-US" sz="32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13</a:t>
            </a:fld>
            <a:r>
              <a:rPr kumimoji="1" lang="en-US" altLang="ja-JP" dirty="0"/>
              <a:t>/15</a:t>
            </a:r>
            <a:endParaRPr kumimoji="1" lang="ja-JP" altLang="en-US" dirty="0"/>
          </a:p>
        </p:txBody>
      </p:sp>
      <p:sp>
        <p:nvSpPr>
          <p:cNvPr id="6" name="コンテンツ プレースホルダー 2"/>
          <p:cNvSpPr txBox="1">
            <a:spLocks/>
          </p:cNvSpPr>
          <p:nvPr/>
        </p:nvSpPr>
        <p:spPr>
          <a:xfrm>
            <a:off x="473240" y="1497470"/>
            <a:ext cx="8229600" cy="73317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en-US" altLang="ja-JP" sz="2000" b="0" dirty="0"/>
              <a:t>【</a:t>
            </a:r>
            <a:r>
              <a:rPr lang="ja-JP" altLang="en-US" sz="2000" b="0" dirty="0"/>
              <a:t>県立特別支援学校本校及び小田原支援学校湯河原校舎の場合</a:t>
            </a:r>
            <a:r>
              <a:rPr lang="en-US" altLang="ja-JP" sz="2000" b="0" dirty="0"/>
              <a:t>】</a:t>
            </a:r>
          </a:p>
        </p:txBody>
      </p:sp>
      <p:pic>
        <p:nvPicPr>
          <p:cNvPr id="11" name="コンテンツ プレースホルダー 10"/>
          <p:cNvPicPr>
            <a:picLocks noGrp="1" noChangeAspect="1"/>
          </p:cNvPicPr>
          <p:nvPr>
            <p:ph idx="1"/>
          </p:nvPr>
        </p:nvPicPr>
        <p:blipFill>
          <a:blip r:embed="rId2"/>
          <a:stretch>
            <a:fillRect/>
          </a:stretch>
        </p:blipFill>
        <p:spPr>
          <a:xfrm>
            <a:off x="1259632" y="1988840"/>
            <a:ext cx="6387609" cy="4120697"/>
          </a:xfrm>
          <a:prstGeom prst="rect">
            <a:avLst/>
          </a:prstGeom>
        </p:spPr>
      </p:pic>
      <p:sp>
        <p:nvSpPr>
          <p:cNvPr id="7" name="テキスト ボックス 6"/>
          <p:cNvSpPr txBox="1"/>
          <p:nvPr/>
        </p:nvSpPr>
        <p:spPr>
          <a:xfrm>
            <a:off x="467544" y="852364"/>
            <a:ext cx="5040560"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一次募集（前期選抜）の場合</a:t>
            </a:r>
            <a:endParaRPr lang="en-US" altLang="ja-JP" sz="2800" b="1" dirty="0"/>
          </a:p>
        </p:txBody>
      </p:sp>
    </p:spTree>
    <p:extLst>
      <p:ext uri="{BB962C8B-B14F-4D97-AF65-F5344CB8AC3E}">
        <p14:creationId xmlns:p14="http://schemas.microsoft.com/office/powerpoint/2010/main" val="1238371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14</a:t>
            </a:fld>
            <a:r>
              <a:rPr kumimoji="1" lang="en-US" altLang="ja-JP" dirty="0"/>
              <a:t>/15</a:t>
            </a:r>
            <a:endParaRPr kumimoji="1" lang="ja-JP" altLang="en-US" dirty="0"/>
          </a:p>
        </p:txBody>
      </p:sp>
      <p:sp>
        <p:nvSpPr>
          <p:cNvPr id="6" name="コンテンツ プレースホルダー 2"/>
          <p:cNvSpPr txBox="1">
            <a:spLocks/>
          </p:cNvSpPr>
          <p:nvPr/>
        </p:nvSpPr>
        <p:spPr>
          <a:xfrm>
            <a:off x="452164" y="1566112"/>
            <a:ext cx="8229600" cy="8640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en-US" altLang="ja-JP" sz="2000" b="0" dirty="0"/>
              <a:t>【</a:t>
            </a:r>
            <a:r>
              <a:rPr lang="ja-JP" altLang="en-US" sz="2000" b="0" dirty="0"/>
              <a:t>県立特別支援学校分教室の場合</a:t>
            </a:r>
            <a:r>
              <a:rPr lang="en-US" altLang="ja-JP" sz="2000" b="0" dirty="0"/>
              <a:t>】</a:t>
            </a:r>
          </a:p>
        </p:txBody>
      </p:sp>
      <p:pic>
        <p:nvPicPr>
          <p:cNvPr id="9" name="コンテンツ プレースホルダー 8"/>
          <p:cNvPicPr>
            <a:picLocks noGrp="1" noChangeAspect="1"/>
          </p:cNvPicPr>
          <p:nvPr>
            <p:ph idx="1"/>
          </p:nvPr>
        </p:nvPicPr>
        <p:blipFill>
          <a:blip r:embed="rId2"/>
          <a:stretch>
            <a:fillRect/>
          </a:stretch>
        </p:blipFill>
        <p:spPr>
          <a:xfrm>
            <a:off x="1115616" y="2276872"/>
            <a:ext cx="6902697" cy="3312368"/>
          </a:xfrm>
          <a:prstGeom prst="rect">
            <a:avLst/>
          </a:prstGeom>
        </p:spPr>
      </p:pic>
    </p:spTree>
    <p:extLst>
      <p:ext uri="{BB962C8B-B14F-4D97-AF65-F5344CB8AC3E}">
        <p14:creationId xmlns:p14="http://schemas.microsoft.com/office/powerpoint/2010/main" val="653262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196752"/>
            <a:ext cx="8542064" cy="4973708"/>
          </a:xfrm>
        </p:spPr>
        <p:txBody>
          <a:bodyPr>
            <a:noAutofit/>
          </a:bodyPr>
          <a:lstStyle/>
          <a:p>
            <a:r>
              <a:rPr lang="ja-JP" altLang="en-US" sz="2000" dirty="0"/>
              <a:t>県立高等学校内で教育活動を展開しています。特別支援学校本校とは施設設備等の教育環境が異なることから、次の２項目を条件とします。</a:t>
            </a:r>
            <a:endParaRPr lang="en-US" altLang="ja-JP" sz="2000" dirty="0"/>
          </a:p>
          <a:p>
            <a:endParaRPr lang="en-US" altLang="ja-JP" sz="2000" dirty="0"/>
          </a:p>
          <a:p>
            <a:pPr marL="0" indent="0">
              <a:buNone/>
            </a:pPr>
            <a:endParaRPr lang="en-US" altLang="ja-JP" sz="2000" dirty="0"/>
          </a:p>
          <a:p>
            <a:pPr marL="0" indent="0">
              <a:buNone/>
            </a:pPr>
            <a:endParaRPr lang="en-US" altLang="ja-JP" sz="2000" dirty="0"/>
          </a:p>
          <a:p>
            <a:r>
              <a:rPr lang="ja-JP" altLang="ja-JP" sz="2000" dirty="0"/>
              <a:t>「集団活動中心の学習が可能であること（健康面・生活面で常時の配慮を必要としないこと）」、「自力通学が可能であること」の２項目を条件として「特別支援学校への志願資格を確認するための相談（志願相談）」時に志願資格を確認させていただきます。</a:t>
            </a:r>
          </a:p>
          <a:p>
            <a:r>
              <a:rPr lang="ja-JP" altLang="ja-JP" sz="2000" dirty="0"/>
              <a:t>なお、給食がないので、昼食を用意していただきます。</a:t>
            </a:r>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15</a:t>
            </a:fld>
            <a:r>
              <a:rPr kumimoji="1" lang="en-US" altLang="ja-JP" dirty="0"/>
              <a:t>/15</a:t>
            </a:r>
          </a:p>
        </p:txBody>
      </p:sp>
      <p:sp>
        <p:nvSpPr>
          <p:cNvPr id="6" name="タイトル 1"/>
          <p:cNvSpPr>
            <a:spLocks noGrp="1"/>
          </p:cNvSpPr>
          <p:nvPr>
            <p:ph type="title"/>
          </p:nvPr>
        </p:nvSpPr>
        <p:spPr>
          <a:xfrm>
            <a:off x="971600" y="116632"/>
            <a:ext cx="7715200" cy="548680"/>
          </a:xfrm>
        </p:spPr>
        <p:txBody>
          <a:bodyPr/>
          <a:lstStyle/>
          <a:p>
            <a:pPr lvl="0"/>
            <a:r>
              <a:rPr lang="ja-JP" altLang="ja-JP" sz="3200" dirty="0"/>
              <a:t>県立特別支援学校分教室について</a:t>
            </a:r>
            <a:endParaRPr lang="ja-JP" altLang="ja-JP" sz="2400" dirty="0"/>
          </a:p>
        </p:txBody>
      </p:sp>
      <p:sp>
        <p:nvSpPr>
          <p:cNvPr id="10" name="コンテンツ プレースホルダー 2"/>
          <p:cNvSpPr txBox="1">
            <a:spLocks/>
          </p:cNvSpPr>
          <p:nvPr/>
        </p:nvSpPr>
        <p:spPr>
          <a:xfrm>
            <a:off x="611560" y="1916832"/>
            <a:ext cx="7986024" cy="936104"/>
          </a:xfrm>
          <a:prstGeom prst="rect">
            <a:avLst/>
          </a:prstGeom>
          <a:ln>
            <a:solidFill>
              <a:schemeClr val="tx1">
                <a:lumMod val="75000"/>
                <a:lumOff val="25000"/>
              </a:schemeClr>
            </a:solidFill>
          </a:ln>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l"/>
            </a:pPr>
            <a:r>
              <a:rPr lang="ja-JP" altLang="ja-JP" sz="1800" b="0" dirty="0"/>
              <a:t>①「集団活動中心の学習が可能であること（健康面・生活面で常時の配慮を必要としないこと）」</a:t>
            </a:r>
          </a:p>
          <a:p>
            <a:pPr>
              <a:buFont typeface="Wingdings" panose="05000000000000000000" pitchFamily="2" charset="2"/>
              <a:buChar char="l"/>
            </a:pPr>
            <a:r>
              <a:rPr lang="ja-JP" altLang="ja-JP" sz="1800" b="0" dirty="0"/>
              <a:t>②「自力通学が可能であること」</a:t>
            </a:r>
          </a:p>
        </p:txBody>
      </p:sp>
    </p:spTree>
    <p:extLst>
      <p:ext uri="{BB962C8B-B14F-4D97-AF65-F5344CB8AC3E}">
        <p14:creationId xmlns:p14="http://schemas.microsoft.com/office/powerpoint/2010/main" val="1134269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t>入学者選抜制度について</a:t>
            </a:r>
            <a:endParaRPr kumimoji="1" lang="ja-JP" altLang="en-US" sz="2400" dirty="0"/>
          </a:p>
        </p:txBody>
      </p:sp>
      <p:sp>
        <p:nvSpPr>
          <p:cNvPr id="3" name="コンテンツ プレースホルダー 2"/>
          <p:cNvSpPr>
            <a:spLocks noGrp="1"/>
          </p:cNvSpPr>
          <p:nvPr>
            <p:ph idx="1"/>
          </p:nvPr>
        </p:nvSpPr>
        <p:spPr>
          <a:xfrm>
            <a:off x="251520" y="2551813"/>
            <a:ext cx="8542064" cy="2677387"/>
          </a:xfrm>
        </p:spPr>
        <p:txBody>
          <a:bodyPr>
            <a:normAutofit/>
          </a:bodyPr>
          <a:lstStyle/>
          <a:p>
            <a:r>
              <a:rPr lang="en-US" altLang="ja-JP" sz="2400" dirty="0"/>
              <a:t>(1)</a:t>
            </a:r>
            <a:r>
              <a:rPr lang="ja-JP" altLang="en-US" sz="2400" dirty="0"/>
              <a:t>多様な学びの場のしくみを推進していきます。</a:t>
            </a:r>
            <a:endParaRPr lang="en-US" altLang="ja-JP" sz="2400" dirty="0"/>
          </a:p>
          <a:p>
            <a:r>
              <a:rPr lang="en-US" altLang="ja-JP" sz="2400" dirty="0"/>
              <a:t>(2)</a:t>
            </a:r>
            <a:r>
              <a:rPr lang="ja-JP" altLang="en-US" sz="2400" dirty="0"/>
              <a:t>特別支援学校高等部（知的障害教育部門）への入学を希望する者で、志願資格に該当する者は全員受け入れます。</a:t>
            </a:r>
            <a:endParaRPr lang="en-US" altLang="ja-JP" sz="2400" dirty="0"/>
          </a:p>
          <a:p>
            <a:r>
              <a:rPr lang="en-US" altLang="ja-JP" sz="2400" dirty="0"/>
              <a:t>(3)</a:t>
            </a:r>
            <a:r>
              <a:rPr lang="ja-JP" altLang="en-US" sz="2400" dirty="0"/>
              <a:t>ただし、志願が一部の学校に集中しないよう、在籍している学校と相談しながら、志願先の決定を支援していきます。</a:t>
            </a:r>
          </a:p>
          <a:p>
            <a:endParaRPr lang="ja-JP" altLang="en-US" sz="24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2</a:t>
            </a:fld>
            <a:r>
              <a:rPr kumimoji="1" lang="en-US" altLang="ja-JP" dirty="0"/>
              <a:t>/15</a:t>
            </a:r>
          </a:p>
        </p:txBody>
      </p:sp>
      <p:sp>
        <p:nvSpPr>
          <p:cNvPr id="5" name="テキスト ボックス 4"/>
          <p:cNvSpPr txBox="1"/>
          <p:nvPr/>
        </p:nvSpPr>
        <p:spPr>
          <a:xfrm>
            <a:off x="395536" y="1628571"/>
            <a:ext cx="302433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kumimoji="1" lang="ja-JP" altLang="en-US" sz="2800" b="1" dirty="0">
                <a:solidFill>
                  <a:schemeClr val="tx1">
                    <a:lumMod val="75000"/>
                    <a:lumOff val="25000"/>
                  </a:schemeClr>
                </a:solidFill>
              </a:rPr>
              <a:t>基本的な考え方</a:t>
            </a:r>
          </a:p>
        </p:txBody>
      </p:sp>
    </p:spTree>
    <p:extLst>
      <p:ext uri="{BB962C8B-B14F-4D97-AF65-F5344CB8AC3E}">
        <p14:creationId xmlns:p14="http://schemas.microsoft.com/office/powerpoint/2010/main" val="415832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458307"/>
            <a:ext cx="8686080" cy="4714609"/>
          </a:xfrm>
        </p:spPr>
        <p:txBody>
          <a:bodyPr>
            <a:noAutofit/>
          </a:bodyPr>
          <a:lstStyle/>
          <a:p>
            <a:pPr marL="0" indent="0">
              <a:buNone/>
            </a:pPr>
            <a:r>
              <a:rPr lang="ja-JP" altLang="ja-JP" sz="2000" dirty="0"/>
              <a:t>次のすべての項目に該当する者です。</a:t>
            </a:r>
            <a:endParaRPr lang="en-US" altLang="ja-JP" sz="2000" dirty="0"/>
          </a:p>
          <a:p>
            <a:r>
              <a:rPr lang="ja-JP" altLang="ja-JP" sz="2000" dirty="0"/>
              <a:t>ア　本人及び保護者（親権者又は後見人をいう。以下同じ。）が県内に居住する者です。</a:t>
            </a:r>
          </a:p>
          <a:p>
            <a:r>
              <a:rPr lang="ja-JP" altLang="ja-JP" sz="2000" dirty="0"/>
              <a:t>イ　</a:t>
            </a:r>
            <a:r>
              <a:rPr lang="ja-JP" altLang="en-US" sz="2000" dirty="0"/>
              <a:t>中学校、義務教育学校、特別支援学校中学部を卒業若しくは中等教育学校の前期課程を修了した者、令和９年３月</a:t>
            </a:r>
            <a:r>
              <a:rPr lang="en-US" altLang="ja-JP" sz="2000" dirty="0"/>
              <a:t>31</a:t>
            </a:r>
            <a:r>
              <a:rPr lang="ja-JP" altLang="en-US" sz="2000" dirty="0"/>
              <a:t>日までに卒業又は修了する見込みの者、又はこれと同等以上の学力があると認められた者です。</a:t>
            </a:r>
          </a:p>
          <a:p>
            <a:r>
              <a:rPr lang="ja-JP" altLang="ja-JP" sz="2000" dirty="0"/>
              <a:t>ウ　知的発達の遅滞の程度が</a:t>
            </a:r>
            <a:r>
              <a:rPr lang="ja-JP" altLang="en-US" sz="2000" dirty="0"/>
              <a:t>（ア）</a:t>
            </a:r>
            <a:r>
              <a:rPr lang="ja-JP" altLang="ja-JP" sz="2000" dirty="0"/>
              <a:t>又は</a:t>
            </a:r>
            <a:r>
              <a:rPr lang="ja-JP" altLang="en-US" sz="2000" dirty="0"/>
              <a:t>（イ）</a:t>
            </a:r>
            <a:r>
              <a:rPr lang="ja-JP" altLang="ja-JP" sz="2000" dirty="0"/>
              <a:t>のいずれかに該当する者</a:t>
            </a:r>
            <a:endParaRPr lang="en-US" altLang="ja-JP" sz="2000" dirty="0"/>
          </a:p>
          <a:p>
            <a:pPr marL="0" indent="0">
              <a:buNone/>
            </a:pPr>
            <a:endParaRPr lang="en-US" altLang="ja-JP"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3</a:t>
            </a:fld>
            <a:r>
              <a:rPr kumimoji="1" lang="en-US" altLang="ja-JP" dirty="0"/>
              <a:t>/15</a:t>
            </a:r>
          </a:p>
        </p:txBody>
      </p:sp>
      <p:sp>
        <p:nvSpPr>
          <p:cNvPr id="5" name="テキスト ボックス 4"/>
          <p:cNvSpPr txBox="1"/>
          <p:nvPr/>
        </p:nvSpPr>
        <p:spPr>
          <a:xfrm>
            <a:off x="395536" y="836712"/>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志願資格</a:t>
            </a:r>
            <a:endParaRPr lang="en-US" altLang="ja-JP" sz="2800" b="1" dirty="0"/>
          </a:p>
        </p:txBody>
      </p:sp>
      <p:sp>
        <p:nvSpPr>
          <p:cNvPr id="7" name="コンテンツ プレースホルダー 2"/>
          <p:cNvSpPr txBox="1">
            <a:spLocks/>
          </p:cNvSpPr>
          <p:nvPr/>
        </p:nvSpPr>
        <p:spPr>
          <a:xfrm>
            <a:off x="683568" y="4221088"/>
            <a:ext cx="8208912" cy="219432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l"/>
            </a:pPr>
            <a:r>
              <a:rPr lang="ja-JP" altLang="en-US" sz="2000" dirty="0"/>
              <a:t>（ア）</a:t>
            </a:r>
            <a:r>
              <a:rPr lang="ja-JP" altLang="ja-JP" sz="2000" dirty="0"/>
              <a:t>知的発達の遅滞があり、他人との意思疎通が困難で日常生活を営むのに頻繁に援助を必要とする程度の者です。（他に障害を併せ有する場合には、その障害の程度が軽度である者に限る。</a:t>
            </a:r>
            <a:r>
              <a:rPr lang="ja-JP" altLang="en-US" sz="2000" dirty="0"/>
              <a:t>）</a:t>
            </a:r>
            <a:endParaRPr lang="en-US" altLang="ja-JP" sz="2000" dirty="0"/>
          </a:p>
          <a:p>
            <a:pPr>
              <a:buFont typeface="Wingdings" panose="05000000000000000000" pitchFamily="2" charset="2"/>
              <a:buChar char="l"/>
            </a:pPr>
            <a:r>
              <a:rPr lang="ja-JP" altLang="en-US" sz="2000" dirty="0"/>
              <a:t>（イ）</a:t>
            </a:r>
            <a:r>
              <a:rPr lang="ja-JP" altLang="ja-JP" sz="2000" dirty="0"/>
              <a:t>知的発達の遅滞の程度が</a:t>
            </a:r>
            <a:r>
              <a:rPr lang="ja-JP" altLang="en-US" sz="2000" dirty="0"/>
              <a:t>（ア）</a:t>
            </a:r>
            <a:r>
              <a:rPr lang="ja-JP" altLang="ja-JP" sz="2000" dirty="0"/>
              <a:t>に掲げる程度に達しない者のうち、社会生活への適応が著しく困難な者です。（他に障害を併せ有する場合には、その障害の程度が軽度である者に限る。）</a:t>
            </a:r>
            <a:endParaRPr lang="ja-JP" altLang="en-US" sz="2000" dirty="0"/>
          </a:p>
          <a:p>
            <a:endParaRPr lang="ja-JP" altLang="en-US" sz="2000"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a:t>一次募集（前期選抜）</a:t>
            </a:r>
            <a:endParaRPr kumimoji="1" lang="ja-JP" altLang="en-US" sz="2400" dirty="0"/>
          </a:p>
        </p:txBody>
      </p:sp>
    </p:spTree>
    <p:extLst>
      <p:ext uri="{BB962C8B-B14F-4D97-AF65-F5344CB8AC3E}">
        <p14:creationId xmlns:p14="http://schemas.microsoft.com/office/powerpoint/2010/main" val="4113775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801415"/>
            <a:ext cx="8542064" cy="2851721"/>
          </a:xfrm>
        </p:spPr>
        <p:txBody>
          <a:bodyPr>
            <a:noAutofit/>
          </a:bodyPr>
          <a:lstStyle/>
          <a:p>
            <a:r>
              <a:rPr lang="ja-JP" altLang="ja-JP" sz="2000" dirty="0"/>
              <a:t>エ　志願しようとする特別支援学校の指定地域、指定する施設又は調整地域に居住している者（各特別支援学校の指定地域、指定する施設及び調整地域は別表のとおりとする。）です。</a:t>
            </a:r>
          </a:p>
          <a:p>
            <a:r>
              <a:rPr lang="ja-JP" altLang="ja-JP" sz="2000" dirty="0"/>
              <a:t>オ　特別支援学校で実施する一次募集（前期選抜）に係る「特別支援学校への志願資格を確認するための相談」を済ませた者です。</a:t>
            </a:r>
          </a:p>
          <a:p>
            <a:r>
              <a:rPr lang="ja-JP" altLang="ja-JP" sz="2000" dirty="0"/>
              <a:t>カ　横浜市立日野中央高等特別支援学校、横浜市立二つ橋高等特別支援学校、横浜市立若葉台特別支援学校、又は川崎市立中央支援学校分教室の</a:t>
            </a:r>
            <a:r>
              <a:rPr lang="ja-JP" altLang="en-US" sz="2000" dirty="0"/>
              <a:t>令和９年</a:t>
            </a:r>
            <a:r>
              <a:rPr lang="ja-JP" altLang="ja-JP" sz="2000" dirty="0"/>
              <a:t>度入学者選抜の志願をしない者です。</a:t>
            </a:r>
            <a:endParaRPr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4</a:t>
            </a:fld>
            <a:r>
              <a:rPr kumimoji="1" lang="en-US" altLang="ja-JP" dirty="0"/>
              <a:t>/15</a:t>
            </a:r>
          </a:p>
        </p:txBody>
      </p:sp>
      <p:sp>
        <p:nvSpPr>
          <p:cNvPr id="5" name="タイトル 1"/>
          <p:cNvSpPr>
            <a:spLocks noGrp="1"/>
          </p:cNvSpPr>
          <p:nvPr>
            <p:ph type="title"/>
          </p:nvPr>
        </p:nvSpPr>
        <p:spPr>
          <a:xfrm>
            <a:off x="971600" y="116632"/>
            <a:ext cx="7715200" cy="548680"/>
          </a:xfrm>
        </p:spPr>
        <p:txBody>
          <a:bodyPr/>
          <a:lstStyle/>
          <a:p>
            <a:r>
              <a:rPr kumimoji="1" lang="ja-JP" altLang="en-US" sz="3200" dirty="0"/>
              <a:t>一次募集（前期選抜）</a:t>
            </a:r>
            <a:endParaRPr kumimoji="1" lang="ja-JP" altLang="en-US" sz="2400" dirty="0"/>
          </a:p>
        </p:txBody>
      </p:sp>
    </p:spTree>
    <p:extLst>
      <p:ext uri="{BB962C8B-B14F-4D97-AF65-F5344CB8AC3E}">
        <p14:creationId xmlns:p14="http://schemas.microsoft.com/office/powerpoint/2010/main" val="132308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75749"/>
            <a:ext cx="8352928" cy="3829515"/>
          </a:xfrm>
        </p:spPr>
        <p:txBody>
          <a:bodyPr>
            <a:normAutofit fontScale="62500" lnSpcReduction="20000"/>
          </a:bodyPr>
          <a:lstStyle/>
          <a:p>
            <a:pPr lvl="0" hangingPunct="0">
              <a:lnSpc>
                <a:spcPct val="120000"/>
              </a:lnSpc>
            </a:pPr>
            <a:r>
              <a:rPr lang="ja-JP" altLang="en-US" dirty="0"/>
              <a:t>志願相談受付期間：令和８年９月２日（水）～</a:t>
            </a:r>
            <a:r>
              <a:rPr lang="en-US" altLang="ja-JP" dirty="0"/>
              <a:t>10</a:t>
            </a:r>
            <a:r>
              <a:rPr lang="ja-JP" altLang="en-US" dirty="0"/>
              <a:t>月９日（金）</a:t>
            </a:r>
          </a:p>
          <a:p>
            <a:pPr lvl="0" hangingPunct="0">
              <a:lnSpc>
                <a:spcPct val="120000"/>
              </a:lnSpc>
            </a:pPr>
            <a:r>
              <a:rPr lang="ja-JP" altLang="en-US" dirty="0"/>
              <a:t>志願相談期間　　：令和８年９月４日（金）～</a:t>
            </a:r>
            <a:r>
              <a:rPr lang="en-US" altLang="ja-JP" dirty="0"/>
              <a:t>10</a:t>
            </a:r>
            <a:r>
              <a:rPr lang="ja-JP" altLang="en-US" dirty="0"/>
              <a:t>月</a:t>
            </a:r>
            <a:r>
              <a:rPr lang="en-US" altLang="ja-JP" dirty="0"/>
              <a:t>16</a:t>
            </a:r>
            <a:r>
              <a:rPr lang="ja-JP" altLang="en-US" dirty="0"/>
              <a:t>日（金）</a:t>
            </a:r>
          </a:p>
          <a:p>
            <a:pPr lvl="0" hangingPunct="0">
              <a:lnSpc>
                <a:spcPct val="120000"/>
              </a:lnSpc>
            </a:pPr>
            <a:r>
              <a:rPr lang="ja-JP" altLang="en-US" dirty="0"/>
              <a:t>願書配付期間  　 ：令和８年</a:t>
            </a:r>
            <a:r>
              <a:rPr lang="en-US" altLang="ja-JP" dirty="0"/>
              <a:t>11</a:t>
            </a:r>
            <a:r>
              <a:rPr lang="ja-JP" altLang="en-US" dirty="0"/>
              <a:t>月５日（木）～</a:t>
            </a:r>
            <a:r>
              <a:rPr lang="en-US" altLang="ja-JP" dirty="0"/>
              <a:t>11</a:t>
            </a:r>
            <a:r>
              <a:rPr lang="ja-JP" altLang="en-US" dirty="0"/>
              <a:t>月９日（月）</a:t>
            </a:r>
          </a:p>
          <a:p>
            <a:pPr lvl="0" hangingPunct="0">
              <a:lnSpc>
                <a:spcPct val="120000"/>
              </a:lnSpc>
            </a:pPr>
            <a:r>
              <a:rPr lang="ja-JP" altLang="en-US" dirty="0"/>
              <a:t>募集期間　　　　：令和８年</a:t>
            </a:r>
            <a:r>
              <a:rPr lang="en-US" altLang="ja-JP" dirty="0"/>
              <a:t>11</a:t>
            </a:r>
            <a:r>
              <a:rPr lang="ja-JP" altLang="en-US" dirty="0"/>
              <a:t>月</a:t>
            </a:r>
            <a:r>
              <a:rPr lang="en-US" altLang="ja-JP" dirty="0"/>
              <a:t>16</a:t>
            </a:r>
            <a:r>
              <a:rPr lang="ja-JP" altLang="en-US" dirty="0"/>
              <a:t>日（月）～</a:t>
            </a:r>
            <a:r>
              <a:rPr lang="en-US" altLang="ja-JP" dirty="0"/>
              <a:t>11</a:t>
            </a:r>
            <a:r>
              <a:rPr lang="ja-JP" altLang="en-US" dirty="0"/>
              <a:t>月</a:t>
            </a:r>
            <a:r>
              <a:rPr lang="en-US" altLang="ja-JP" dirty="0"/>
              <a:t>18</a:t>
            </a:r>
            <a:r>
              <a:rPr lang="ja-JP" altLang="en-US" dirty="0"/>
              <a:t>日（水）</a:t>
            </a:r>
          </a:p>
          <a:p>
            <a:pPr lvl="0" hangingPunct="0">
              <a:lnSpc>
                <a:spcPct val="120000"/>
              </a:lnSpc>
            </a:pPr>
            <a:r>
              <a:rPr lang="ja-JP" altLang="en-US" dirty="0"/>
              <a:t>志願調整期間　   ：令和８年</a:t>
            </a:r>
            <a:r>
              <a:rPr lang="en-US" altLang="ja-JP" dirty="0"/>
              <a:t>11</a:t>
            </a:r>
            <a:r>
              <a:rPr lang="ja-JP" altLang="en-US" dirty="0"/>
              <a:t>月</a:t>
            </a:r>
            <a:r>
              <a:rPr lang="en-US" altLang="ja-JP" dirty="0"/>
              <a:t>19</a:t>
            </a:r>
            <a:r>
              <a:rPr lang="ja-JP" altLang="en-US" dirty="0"/>
              <a:t>日（木）・</a:t>
            </a:r>
            <a:r>
              <a:rPr lang="en-US" altLang="ja-JP" dirty="0"/>
              <a:t>11</a:t>
            </a:r>
            <a:r>
              <a:rPr lang="ja-JP" altLang="en-US" dirty="0"/>
              <a:t>月</a:t>
            </a:r>
            <a:r>
              <a:rPr lang="en-US" altLang="ja-JP" dirty="0"/>
              <a:t>20</a:t>
            </a:r>
            <a:r>
              <a:rPr lang="ja-JP" altLang="en-US" dirty="0"/>
              <a:t>日（金）</a:t>
            </a:r>
          </a:p>
          <a:p>
            <a:pPr lvl="0" hangingPunct="0">
              <a:lnSpc>
                <a:spcPct val="120000"/>
              </a:lnSpc>
            </a:pPr>
            <a:r>
              <a:rPr lang="ja-JP" altLang="en-US" dirty="0"/>
              <a:t>選抜日　　　　　：令和８年</a:t>
            </a:r>
            <a:r>
              <a:rPr lang="en-US" altLang="ja-JP" dirty="0"/>
              <a:t>12</a:t>
            </a:r>
            <a:r>
              <a:rPr lang="ja-JP" altLang="en-US" dirty="0"/>
              <a:t>月３日（木）</a:t>
            </a:r>
          </a:p>
          <a:p>
            <a:pPr lvl="0" hangingPunct="0">
              <a:lnSpc>
                <a:spcPct val="120000"/>
              </a:lnSpc>
            </a:pPr>
            <a:r>
              <a:rPr lang="ja-JP" altLang="en-US" dirty="0"/>
              <a:t>選抜予備日　　　：令和８年</a:t>
            </a:r>
            <a:r>
              <a:rPr lang="en-US" altLang="ja-JP" dirty="0"/>
              <a:t>12</a:t>
            </a:r>
            <a:r>
              <a:rPr lang="ja-JP" altLang="en-US" dirty="0"/>
              <a:t>月４日（金）～</a:t>
            </a:r>
            <a:r>
              <a:rPr lang="en-US" altLang="ja-JP" dirty="0"/>
              <a:t>12</a:t>
            </a:r>
            <a:r>
              <a:rPr lang="ja-JP" altLang="en-US" dirty="0"/>
              <a:t>月</a:t>
            </a:r>
            <a:r>
              <a:rPr lang="en-US" altLang="ja-JP" dirty="0"/>
              <a:t>11</a:t>
            </a:r>
            <a:r>
              <a:rPr lang="ja-JP" altLang="en-US" dirty="0"/>
              <a:t>日（金）</a:t>
            </a:r>
            <a:endParaRPr lang="en-US" altLang="ja-JP" dirty="0"/>
          </a:p>
          <a:p>
            <a:pPr marL="0" lvl="0" indent="0" hangingPunct="0">
              <a:lnSpc>
                <a:spcPct val="120000"/>
              </a:lnSpc>
              <a:buNone/>
            </a:pPr>
            <a:r>
              <a:rPr lang="ja-JP" altLang="en-US" dirty="0"/>
              <a:t>　　　　　　　　　　 のうち、各学校が指定する日</a:t>
            </a:r>
          </a:p>
          <a:p>
            <a:pPr hangingPunct="0">
              <a:lnSpc>
                <a:spcPct val="120000"/>
              </a:lnSpc>
            </a:pPr>
            <a:r>
              <a:rPr lang="ja-JP" altLang="en-US" dirty="0"/>
              <a:t>合格発表日　　　：令和８年</a:t>
            </a:r>
            <a:r>
              <a:rPr lang="en-US" altLang="ja-JP" dirty="0"/>
              <a:t>12</a:t>
            </a:r>
            <a:r>
              <a:rPr lang="ja-JP" altLang="en-US" dirty="0"/>
              <a:t>月</a:t>
            </a:r>
            <a:r>
              <a:rPr lang="en-US" altLang="ja-JP" dirty="0"/>
              <a:t>14</a:t>
            </a:r>
            <a:r>
              <a:rPr lang="ja-JP" altLang="en-US" dirty="0"/>
              <a:t>日（月）</a:t>
            </a:r>
          </a:p>
          <a:p>
            <a:pPr marL="0" lvl="0" indent="0" hangingPunct="0">
              <a:lnSpc>
                <a:spcPct val="120000"/>
              </a:lnSpc>
              <a:buNone/>
            </a:pPr>
            <a:r>
              <a:rPr lang="ja-JP" altLang="en-US" dirty="0"/>
              <a:t>（合格通知発送日）　　　　　　　　　　　　　　　　　　　　</a:t>
            </a:r>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5</a:t>
            </a:fld>
            <a:r>
              <a:rPr kumimoji="1" lang="en-US" altLang="ja-JP" dirty="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7" name="タイトル 1"/>
          <p:cNvSpPr>
            <a:spLocks noGrp="1"/>
          </p:cNvSpPr>
          <p:nvPr>
            <p:ph type="title"/>
          </p:nvPr>
        </p:nvSpPr>
        <p:spPr>
          <a:xfrm>
            <a:off x="971600" y="116632"/>
            <a:ext cx="7715200" cy="548680"/>
          </a:xfrm>
        </p:spPr>
        <p:txBody>
          <a:bodyPr/>
          <a:lstStyle/>
          <a:p>
            <a:r>
              <a:rPr kumimoji="1" lang="ja-JP" altLang="en-US" sz="3200" dirty="0"/>
              <a:t>一次募集（前期選抜）</a:t>
            </a:r>
            <a:endParaRPr kumimoji="1" lang="ja-JP" altLang="en-US" sz="2400" dirty="0"/>
          </a:p>
        </p:txBody>
      </p:sp>
    </p:spTree>
    <p:extLst>
      <p:ext uri="{BB962C8B-B14F-4D97-AF65-F5344CB8AC3E}">
        <p14:creationId xmlns:p14="http://schemas.microsoft.com/office/powerpoint/2010/main" val="3243371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132856"/>
            <a:ext cx="8542064" cy="3181443"/>
          </a:xfrm>
        </p:spPr>
        <p:txBody>
          <a:bodyPr>
            <a:noAutofit/>
          </a:bodyPr>
          <a:lstStyle/>
          <a:p>
            <a:pPr marL="0" indent="0">
              <a:buNone/>
            </a:pPr>
            <a:r>
              <a:rPr lang="ja-JP" altLang="ja-JP" sz="2000" dirty="0"/>
              <a:t>次の項目に該当する者です。</a:t>
            </a:r>
          </a:p>
          <a:p>
            <a:pPr lvl="0"/>
            <a:r>
              <a:rPr lang="ja-JP" altLang="ja-JP" sz="2000" dirty="0"/>
              <a:t>一次募集（前期選抜）の志願資格のアからウの全てに該当する者です。</a:t>
            </a:r>
          </a:p>
          <a:p>
            <a:r>
              <a:rPr lang="ja-JP" altLang="ja-JP" sz="2000" dirty="0"/>
              <a:t>県立の特別支援学校高等部（知的障害教育部門）の</a:t>
            </a:r>
            <a:r>
              <a:rPr lang="ja-JP" altLang="en-US" sz="2000" dirty="0"/>
              <a:t>令和９年</a:t>
            </a:r>
            <a:r>
              <a:rPr lang="ja-JP" altLang="ja-JP" sz="2000" dirty="0"/>
              <a:t>度一次募集（前期選抜）を志願した者又は県内の市立特別支援学校高等部（知的障害教育部門）の</a:t>
            </a:r>
            <a:r>
              <a:rPr lang="ja-JP" altLang="en-US" sz="2000" dirty="0"/>
              <a:t>令和９年</a:t>
            </a:r>
            <a:r>
              <a:rPr lang="ja-JP" altLang="ja-JP" sz="2000" dirty="0"/>
              <a:t>度入学者選抜を志願した者のうち、合格になっていない者です。</a:t>
            </a:r>
            <a:r>
              <a:rPr lang="ja-JP" altLang="en-US" sz="2000" dirty="0"/>
              <a:t>（志願したものの自ら受検しなかった者、合格を辞退した者を除きます。）</a:t>
            </a:r>
            <a:endParaRPr lang="en-US" altLang="ja-JP" sz="2000" dirty="0"/>
          </a:p>
          <a:p>
            <a:r>
              <a:rPr lang="ja-JP" altLang="ja-JP" sz="2000" dirty="0"/>
              <a:t>特別支援学校で実施する一次募集（後期選抜）に係る「特別支援学校への志願資格を確認するための相談」を済ませた者です。</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6</a:t>
            </a:fld>
            <a:r>
              <a:rPr kumimoji="1" lang="en-US" altLang="ja-JP" dirty="0"/>
              <a:t>/15</a:t>
            </a:r>
          </a:p>
        </p:txBody>
      </p:sp>
      <p:sp>
        <p:nvSpPr>
          <p:cNvPr id="5" name="テキスト ボックス 4"/>
          <p:cNvSpPr txBox="1"/>
          <p:nvPr/>
        </p:nvSpPr>
        <p:spPr>
          <a:xfrm>
            <a:off x="395536" y="1124515"/>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志願資格</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a:t>一次募集（後期選抜）</a:t>
            </a:r>
            <a:endParaRPr kumimoji="1" lang="ja-JP" altLang="en-US" sz="2400" dirty="0"/>
          </a:p>
        </p:txBody>
      </p:sp>
    </p:spTree>
    <p:extLst>
      <p:ext uri="{BB962C8B-B14F-4D97-AF65-F5344CB8AC3E}">
        <p14:creationId xmlns:p14="http://schemas.microsoft.com/office/powerpoint/2010/main" val="3489223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88840"/>
            <a:ext cx="9001000" cy="3469475"/>
          </a:xfrm>
        </p:spPr>
        <p:txBody>
          <a:bodyPr>
            <a:noAutofit/>
          </a:bodyPr>
          <a:lstStyle/>
          <a:p>
            <a:pPr lvl="0" hangingPunct="0"/>
            <a:r>
              <a:rPr lang="ja-JP" altLang="en-US" sz="2000" dirty="0"/>
              <a:t>志願相談受付期間：令和８年</a:t>
            </a:r>
            <a:r>
              <a:rPr lang="en-US" altLang="ja-JP" sz="2000" dirty="0"/>
              <a:t>12</a:t>
            </a:r>
            <a:r>
              <a:rPr lang="ja-JP" altLang="en-US" sz="2000" dirty="0"/>
              <a:t>月</a:t>
            </a:r>
            <a:r>
              <a:rPr lang="en-US" altLang="ja-JP" sz="2000" dirty="0"/>
              <a:t>18</a:t>
            </a:r>
            <a:r>
              <a:rPr lang="ja-JP" altLang="en-US" sz="2000" dirty="0"/>
              <a:t>日（金）～</a:t>
            </a:r>
            <a:r>
              <a:rPr lang="en-US" altLang="ja-JP" sz="2000" dirty="0"/>
              <a:t>12</a:t>
            </a:r>
            <a:r>
              <a:rPr lang="ja-JP" altLang="en-US" sz="2000" dirty="0"/>
              <a:t>月</a:t>
            </a:r>
            <a:r>
              <a:rPr lang="en-US" altLang="ja-JP" sz="2000" dirty="0"/>
              <a:t>21</a:t>
            </a:r>
            <a:r>
              <a:rPr lang="ja-JP" altLang="en-US" sz="2000" dirty="0"/>
              <a:t>日（月）</a:t>
            </a:r>
          </a:p>
          <a:p>
            <a:pPr lvl="0" hangingPunct="0"/>
            <a:r>
              <a:rPr lang="ja-JP" altLang="en-US" sz="2000" dirty="0"/>
              <a:t>志願相談期間      ：令和８年</a:t>
            </a:r>
            <a:r>
              <a:rPr lang="en-US" altLang="ja-JP" sz="2000" dirty="0"/>
              <a:t>12</a:t>
            </a:r>
            <a:r>
              <a:rPr lang="ja-JP" altLang="en-US" sz="2000" dirty="0"/>
              <a:t>月</a:t>
            </a:r>
            <a:r>
              <a:rPr lang="en-US" altLang="ja-JP" sz="2000" dirty="0"/>
              <a:t>21</a:t>
            </a:r>
            <a:r>
              <a:rPr lang="ja-JP" altLang="en-US" sz="2000" dirty="0"/>
              <a:t>日（月）～令和９年１月７日（木）</a:t>
            </a:r>
          </a:p>
          <a:p>
            <a:pPr lvl="0" hangingPunct="0"/>
            <a:r>
              <a:rPr lang="ja-JP" altLang="en-US" sz="2000" dirty="0"/>
              <a:t>募集期間　　　　：令和９年１月８日（金）・１月</a:t>
            </a:r>
            <a:r>
              <a:rPr lang="en-US" altLang="ja-JP" sz="2000" dirty="0"/>
              <a:t>12</a:t>
            </a:r>
            <a:r>
              <a:rPr lang="ja-JP" altLang="en-US" sz="2000" dirty="0"/>
              <a:t>日（火） </a:t>
            </a:r>
          </a:p>
          <a:p>
            <a:pPr lvl="0" hangingPunct="0"/>
            <a:r>
              <a:rPr lang="ja-JP" altLang="en-US" sz="2000" dirty="0"/>
              <a:t>志願調整期間　   ：令和９年１月</a:t>
            </a:r>
            <a:r>
              <a:rPr lang="en-US" altLang="ja-JP" sz="2000" dirty="0"/>
              <a:t>13</a:t>
            </a:r>
            <a:r>
              <a:rPr lang="ja-JP" altLang="en-US" sz="2000" dirty="0"/>
              <a:t>日（水）</a:t>
            </a:r>
            <a:r>
              <a:rPr lang="en-US" altLang="ja-JP" sz="2000" dirty="0"/>
              <a:t> </a:t>
            </a:r>
          </a:p>
          <a:p>
            <a:pPr lvl="0" hangingPunct="0"/>
            <a:r>
              <a:rPr lang="ja-JP" altLang="en-US" sz="2000" dirty="0"/>
              <a:t>選抜日　　　　　：令和９年１月</a:t>
            </a:r>
            <a:r>
              <a:rPr lang="en-US" altLang="ja-JP" sz="2000" dirty="0"/>
              <a:t>14</a:t>
            </a:r>
            <a:r>
              <a:rPr lang="ja-JP" altLang="en-US" sz="2000" dirty="0"/>
              <a:t>日（木）</a:t>
            </a:r>
          </a:p>
          <a:p>
            <a:pPr lvl="0" hangingPunct="0"/>
            <a:r>
              <a:rPr lang="ja-JP" altLang="en-US" sz="2000" dirty="0"/>
              <a:t>選抜予備日　　　：令和９年１月</a:t>
            </a:r>
            <a:r>
              <a:rPr lang="en-US" altLang="ja-JP" sz="2000" dirty="0"/>
              <a:t>15</a:t>
            </a:r>
            <a:r>
              <a:rPr lang="ja-JP" altLang="en-US" sz="2000" dirty="0"/>
              <a:t>日（金）～１月</a:t>
            </a:r>
            <a:r>
              <a:rPr lang="en-US" altLang="ja-JP" sz="2000" dirty="0"/>
              <a:t>22</a:t>
            </a:r>
            <a:r>
              <a:rPr lang="ja-JP" altLang="en-US" sz="2000" dirty="0"/>
              <a:t>日（金）</a:t>
            </a:r>
            <a:endParaRPr lang="en-US" altLang="ja-JP" sz="2000" dirty="0"/>
          </a:p>
          <a:p>
            <a:pPr marL="0" lvl="0" indent="0" hangingPunct="0">
              <a:buNone/>
            </a:pPr>
            <a:r>
              <a:rPr lang="ja-JP" altLang="en-US" sz="2000" dirty="0"/>
              <a:t>　　　　　　　　　　 のうち、各学校が指定する日</a:t>
            </a:r>
          </a:p>
          <a:p>
            <a:pPr hangingPunct="0"/>
            <a:r>
              <a:rPr lang="ja-JP" altLang="en-US" sz="2000" dirty="0"/>
              <a:t>合格発表日　　　：令和９年１月</a:t>
            </a:r>
            <a:r>
              <a:rPr lang="en-US" altLang="ja-JP" sz="2000" dirty="0"/>
              <a:t>25</a:t>
            </a:r>
            <a:r>
              <a:rPr lang="ja-JP" altLang="en-US" sz="2000" dirty="0"/>
              <a:t>日（月）</a:t>
            </a:r>
          </a:p>
          <a:p>
            <a:pPr marL="0" lvl="0" indent="0" hangingPunct="0">
              <a:buNone/>
            </a:pPr>
            <a:r>
              <a:rPr lang="ja-JP" altLang="en-US" sz="2000" dirty="0"/>
              <a:t>（合格通知発送日）　　　　　　　　　　　　　　　　　　　　　　　</a:t>
            </a:r>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7</a:t>
            </a:fld>
            <a:r>
              <a:rPr kumimoji="1" lang="en-US" altLang="ja-JP" dirty="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a:t>一次募集（後期選抜）</a:t>
            </a:r>
            <a:endParaRPr kumimoji="1" lang="ja-JP" altLang="en-US" sz="2400" dirty="0"/>
          </a:p>
        </p:txBody>
      </p:sp>
    </p:spTree>
    <p:extLst>
      <p:ext uri="{BB962C8B-B14F-4D97-AF65-F5344CB8AC3E}">
        <p14:creationId xmlns:p14="http://schemas.microsoft.com/office/powerpoint/2010/main" val="2937549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132856"/>
            <a:ext cx="8542064" cy="2317347"/>
          </a:xfrm>
        </p:spPr>
        <p:txBody>
          <a:bodyPr>
            <a:noAutofit/>
          </a:bodyPr>
          <a:lstStyle/>
          <a:p>
            <a:pPr marL="0" indent="0">
              <a:buNone/>
            </a:pPr>
            <a:r>
              <a:rPr lang="ja-JP" altLang="ja-JP" sz="2000" dirty="0"/>
              <a:t>次の項目に該当する者です。</a:t>
            </a:r>
          </a:p>
          <a:p>
            <a:pPr lvl="0"/>
            <a:r>
              <a:rPr lang="ja-JP" altLang="ja-JP" sz="2000" dirty="0"/>
              <a:t>一次募集（前期選抜）の志願資格のアからウの全てに該当する者です。</a:t>
            </a:r>
          </a:p>
          <a:p>
            <a:pPr lvl="0"/>
            <a:r>
              <a:rPr lang="ja-JP" altLang="ja-JP" sz="2000" dirty="0"/>
              <a:t>国公私立の特別支援学校及び高等学校（高等専門学校を含む）の合格になっていない者です。</a:t>
            </a:r>
            <a:r>
              <a:rPr lang="ja-JP" altLang="en-US" sz="2000" dirty="0"/>
              <a:t>（合格を辞退した者を除きます。）</a:t>
            </a:r>
            <a:endParaRPr lang="en-US" altLang="ja-JP" sz="2000" dirty="0"/>
          </a:p>
          <a:p>
            <a:pPr lvl="0"/>
            <a:r>
              <a:rPr lang="ja-JP" altLang="ja-JP" sz="2000" dirty="0"/>
              <a:t>特別支援学校で実施する二次募集に係る「特別支援学校への志願資格を確認するための相談」を済ませた者です。</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8</a:t>
            </a:fld>
            <a:r>
              <a:rPr kumimoji="1" lang="en-US" altLang="ja-JP" dirty="0"/>
              <a:t>/15</a:t>
            </a:r>
          </a:p>
        </p:txBody>
      </p:sp>
      <p:sp>
        <p:nvSpPr>
          <p:cNvPr id="5" name="テキスト ボックス 4"/>
          <p:cNvSpPr txBox="1"/>
          <p:nvPr/>
        </p:nvSpPr>
        <p:spPr>
          <a:xfrm>
            <a:off x="395536" y="1052507"/>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志願資格</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a:t>二次</a:t>
            </a:r>
            <a:r>
              <a:rPr kumimoji="1" lang="ja-JP" altLang="en-US" sz="3200" dirty="0"/>
              <a:t>募集</a:t>
            </a:r>
            <a:endParaRPr kumimoji="1" lang="ja-JP" altLang="en-US" sz="2400" dirty="0"/>
          </a:p>
        </p:txBody>
      </p:sp>
    </p:spTree>
    <p:extLst>
      <p:ext uri="{BB962C8B-B14F-4D97-AF65-F5344CB8AC3E}">
        <p14:creationId xmlns:p14="http://schemas.microsoft.com/office/powerpoint/2010/main" val="3840305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75749"/>
            <a:ext cx="9001000" cy="3469475"/>
          </a:xfrm>
        </p:spPr>
        <p:txBody>
          <a:bodyPr>
            <a:normAutofit/>
          </a:bodyPr>
          <a:lstStyle/>
          <a:p>
            <a:pPr lvl="0" hangingPunct="0"/>
            <a:r>
              <a:rPr lang="ja-JP" altLang="ja-JP" sz="2000" dirty="0"/>
              <a:t>志願相談受付期間：</a:t>
            </a:r>
            <a:r>
              <a:rPr lang="ja-JP" altLang="en-US" sz="2000" dirty="0"/>
              <a:t>令和８年</a:t>
            </a:r>
            <a:r>
              <a:rPr lang="en-US" altLang="ja-JP" sz="2000" dirty="0"/>
              <a:t>12</a:t>
            </a:r>
            <a:r>
              <a:rPr lang="ja-JP" altLang="ja-JP" sz="2000" dirty="0"/>
              <a:t>月</a:t>
            </a:r>
            <a:r>
              <a:rPr lang="en-US" altLang="ja-JP" sz="2000" dirty="0"/>
              <a:t>18</a:t>
            </a:r>
            <a:r>
              <a:rPr lang="ja-JP" altLang="ja-JP" sz="2000" dirty="0"/>
              <a:t>日</a:t>
            </a:r>
            <a:r>
              <a:rPr lang="ja-JP" altLang="en-US" sz="2000" dirty="0"/>
              <a:t>（金）</a:t>
            </a:r>
            <a:r>
              <a:rPr lang="ja-JP" altLang="ja-JP" sz="2000" dirty="0"/>
              <a:t>～</a:t>
            </a:r>
            <a:r>
              <a:rPr lang="en-US" altLang="ja-JP" sz="2000" dirty="0"/>
              <a:t>12</a:t>
            </a:r>
            <a:r>
              <a:rPr lang="ja-JP" altLang="ja-JP" sz="2000" dirty="0"/>
              <a:t>月</a:t>
            </a:r>
            <a:r>
              <a:rPr lang="en-US" altLang="ja-JP" sz="2000" dirty="0"/>
              <a:t>21</a:t>
            </a:r>
            <a:r>
              <a:rPr lang="ja-JP" altLang="en-US" sz="2000" dirty="0"/>
              <a:t>日（月）</a:t>
            </a:r>
            <a:endParaRPr lang="ja-JP" altLang="ja-JP" sz="2000" dirty="0"/>
          </a:p>
          <a:p>
            <a:pPr lvl="0" hangingPunct="0"/>
            <a:r>
              <a:rPr lang="ja-JP" altLang="ja-JP" sz="2000" dirty="0"/>
              <a:t>志願相談期間　　：</a:t>
            </a:r>
            <a:r>
              <a:rPr lang="ja-JP" altLang="en-US" sz="2000" dirty="0"/>
              <a:t>令和８年</a:t>
            </a:r>
            <a:r>
              <a:rPr lang="en-US" altLang="ja-JP" sz="2000" dirty="0"/>
              <a:t>12</a:t>
            </a:r>
            <a:r>
              <a:rPr lang="ja-JP" altLang="ja-JP" sz="2000" dirty="0"/>
              <a:t>月</a:t>
            </a:r>
            <a:r>
              <a:rPr lang="en-US" altLang="ja-JP" sz="2000" dirty="0"/>
              <a:t>21</a:t>
            </a:r>
            <a:r>
              <a:rPr lang="ja-JP" altLang="ja-JP" sz="2000" dirty="0"/>
              <a:t>日</a:t>
            </a:r>
            <a:r>
              <a:rPr lang="ja-JP" altLang="en-US" sz="2000" dirty="0"/>
              <a:t>（月）</a:t>
            </a:r>
            <a:r>
              <a:rPr lang="ja-JP" altLang="ja-JP" sz="2000" dirty="0"/>
              <a:t>～</a:t>
            </a:r>
            <a:r>
              <a:rPr lang="ja-JP" altLang="en-US" sz="2000" dirty="0"/>
              <a:t>令和９年</a:t>
            </a:r>
            <a:r>
              <a:rPr lang="ja-JP" altLang="ja-JP" sz="2000" dirty="0"/>
              <a:t>１月</a:t>
            </a:r>
            <a:r>
              <a:rPr lang="ja-JP" altLang="en-US" sz="2000" dirty="0"/>
              <a:t>７</a:t>
            </a:r>
            <a:r>
              <a:rPr lang="ja-JP" altLang="ja-JP" sz="2000" dirty="0"/>
              <a:t>日</a:t>
            </a:r>
            <a:r>
              <a:rPr lang="ja-JP" altLang="en-US" sz="2000" dirty="0"/>
              <a:t>（木）</a:t>
            </a:r>
            <a:endParaRPr lang="ja-JP" altLang="ja-JP" sz="2000" dirty="0"/>
          </a:p>
          <a:p>
            <a:pPr lvl="0"/>
            <a:r>
              <a:rPr lang="ja-JP" altLang="ja-JP" sz="2000" dirty="0"/>
              <a:t>募集期間　　　　：</a:t>
            </a:r>
            <a:r>
              <a:rPr lang="ja-JP" altLang="en-US" sz="2000" dirty="0"/>
              <a:t>令和９年</a:t>
            </a:r>
            <a:r>
              <a:rPr lang="ja-JP" altLang="ja-JP" sz="2000" dirty="0"/>
              <a:t>３月</a:t>
            </a:r>
            <a:r>
              <a:rPr lang="ja-JP" altLang="en-US" sz="2000" dirty="0"/>
              <a:t>１</a:t>
            </a:r>
            <a:r>
              <a:rPr lang="ja-JP" altLang="ja-JP" sz="2000" dirty="0"/>
              <a:t>日（</a:t>
            </a:r>
            <a:r>
              <a:rPr lang="ja-JP" altLang="en-US" sz="2000" dirty="0"/>
              <a:t>月</a:t>
            </a:r>
            <a:r>
              <a:rPr lang="ja-JP" altLang="ja-JP" sz="2000" dirty="0"/>
              <a:t>）・３月</a:t>
            </a:r>
            <a:r>
              <a:rPr lang="ja-JP" altLang="en-US" sz="2000" dirty="0"/>
              <a:t>２</a:t>
            </a:r>
            <a:r>
              <a:rPr lang="ja-JP" altLang="ja-JP" sz="2000" dirty="0"/>
              <a:t>日（</a:t>
            </a:r>
            <a:r>
              <a:rPr lang="ja-JP" altLang="en-US" sz="2000" dirty="0"/>
              <a:t>火</a:t>
            </a:r>
            <a:r>
              <a:rPr lang="ja-JP" altLang="ja-JP" sz="2000" dirty="0"/>
              <a:t>） </a:t>
            </a:r>
          </a:p>
          <a:p>
            <a:pPr lvl="0"/>
            <a:r>
              <a:rPr lang="ja-JP" altLang="ja-JP" sz="2000" dirty="0"/>
              <a:t>志願調整期間 　 </a:t>
            </a:r>
            <a:r>
              <a:rPr lang="en-US" altLang="ja-JP" sz="2000" dirty="0"/>
              <a:t> </a:t>
            </a:r>
            <a:r>
              <a:rPr lang="ja-JP" altLang="ja-JP" sz="2000" dirty="0"/>
              <a:t>：</a:t>
            </a:r>
            <a:r>
              <a:rPr lang="ja-JP" altLang="en-US" sz="2000" dirty="0"/>
              <a:t>令和９年</a:t>
            </a:r>
            <a:r>
              <a:rPr lang="ja-JP" altLang="ja-JP" sz="2000" dirty="0"/>
              <a:t>３月</a:t>
            </a:r>
            <a:r>
              <a:rPr lang="ja-JP" altLang="en-US" sz="2000" dirty="0"/>
              <a:t>３</a:t>
            </a:r>
            <a:r>
              <a:rPr lang="ja-JP" altLang="ja-JP" sz="2000" dirty="0"/>
              <a:t>日（</a:t>
            </a:r>
            <a:r>
              <a:rPr lang="ja-JP" altLang="en-US" sz="2000" dirty="0"/>
              <a:t>水</a:t>
            </a:r>
            <a:r>
              <a:rPr lang="ja-JP" altLang="ja-JP" sz="2000" dirty="0"/>
              <a:t>）</a:t>
            </a:r>
          </a:p>
          <a:p>
            <a:pPr lvl="0"/>
            <a:r>
              <a:rPr lang="ja-JP" altLang="ja-JP" sz="2000" dirty="0"/>
              <a:t>選抜日　　　　  </a:t>
            </a:r>
            <a:r>
              <a:rPr lang="en-US" altLang="ja-JP" sz="2000" dirty="0"/>
              <a:t> </a:t>
            </a:r>
            <a:r>
              <a:rPr lang="ja-JP" altLang="ja-JP" sz="2000" dirty="0"/>
              <a:t>：</a:t>
            </a:r>
            <a:r>
              <a:rPr lang="ja-JP" altLang="en-US" sz="2000" dirty="0"/>
              <a:t>令和９年</a:t>
            </a:r>
            <a:r>
              <a:rPr lang="ja-JP" altLang="ja-JP" sz="2000" dirty="0"/>
              <a:t>３月</a:t>
            </a:r>
            <a:r>
              <a:rPr lang="ja-JP" altLang="en-US" sz="2000" dirty="0"/>
              <a:t>４</a:t>
            </a:r>
            <a:r>
              <a:rPr lang="ja-JP" altLang="ja-JP" sz="2000" dirty="0"/>
              <a:t>日（</a:t>
            </a:r>
            <a:r>
              <a:rPr lang="ja-JP" altLang="en-US" sz="2000" dirty="0"/>
              <a:t>木</a:t>
            </a:r>
            <a:r>
              <a:rPr lang="ja-JP" altLang="ja-JP" sz="2000" dirty="0"/>
              <a:t>）</a:t>
            </a:r>
          </a:p>
          <a:p>
            <a:pPr lvl="0"/>
            <a:r>
              <a:rPr lang="ja-JP" altLang="ja-JP" sz="2000" dirty="0"/>
              <a:t>選抜予備日　　  </a:t>
            </a:r>
            <a:r>
              <a:rPr lang="en-US" altLang="ja-JP" sz="2000" dirty="0"/>
              <a:t> </a:t>
            </a:r>
            <a:r>
              <a:rPr lang="ja-JP" altLang="ja-JP" sz="2000" dirty="0"/>
              <a:t>：</a:t>
            </a:r>
            <a:r>
              <a:rPr lang="ja-JP" altLang="en-US" sz="2000" dirty="0"/>
              <a:t>令和９年</a:t>
            </a:r>
            <a:r>
              <a:rPr lang="ja-JP" altLang="ja-JP" sz="2000" dirty="0"/>
              <a:t>３月</a:t>
            </a:r>
            <a:r>
              <a:rPr lang="ja-JP" altLang="en-US" sz="2000" dirty="0"/>
              <a:t>５</a:t>
            </a:r>
            <a:r>
              <a:rPr lang="ja-JP" altLang="ja-JP" sz="2000" dirty="0"/>
              <a:t>日（</a:t>
            </a:r>
            <a:r>
              <a:rPr lang="ja-JP" altLang="en-US" sz="2000" dirty="0"/>
              <a:t>金</a:t>
            </a:r>
            <a:r>
              <a:rPr lang="ja-JP" altLang="ja-JP" sz="2000" dirty="0"/>
              <a:t>）～３月</a:t>
            </a:r>
            <a:r>
              <a:rPr lang="en-US" altLang="ja-JP" sz="2000" dirty="0"/>
              <a:t>12</a:t>
            </a:r>
            <a:r>
              <a:rPr lang="ja-JP" altLang="ja-JP" sz="2000" dirty="0"/>
              <a:t>日（</a:t>
            </a:r>
            <a:r>
              <a:rPr lang="ja-JP" altLang="en-US" sz="2000" dirty="0"/>
              <a:t>金</a:t>
            </a:r>
            <a:r>
              <a:rPr lang="ja-JP" altLang="ja-JP" sz="2000" dirty="0"/>
              <a:t>）</a:t>
            </a:r>
            <a:endParaRPr lang="en-US" altLang="ja-JP" sz="2000" dirty="0"/>
          </a:p>
          <a:p>
            <a:pPr marL="0" lvl="0" indent="0">
              <a:buNone/>
            </a:pPr>
            <a:r>
              <a:rPr lang="ja-JP" altLang="en-US" sz="2000" dirty="0"/>
              <a:t>　　　　　　　　　　 </a:t>
            </a:r>
            <a:r>
              <a:rPr lang="ja-JP" altLang="ja-JP" sz="2000" dirty="0"/>
              <a:t>のうち、各学校が指定する日</a:t>
            </a:r>
          </a:p>
          <a:p>
            <a:r>
              <a:rPr lang="ja-JP" altLang="ja-JP" sz="2000" dirty="0"/>
              <a:t>合格発表日</a:t>
            </a:r>
            <a:r>
              <a:rPr lang="ja-JP" altLang="en-US" sz="2000" dirty="0"/>
              <a:t>　　　</a:t>
            </a:r>
            <a:r>
              <a:rPr lang="ja-JP" altLang="ja-JP" sz="2000" dirty="0"/>
              <a:t>：</a:t>
            </a:r>
            <a:r>
              <a:rPr lang="ja-JP" altLang="en-US" sz="2000" dirty="0"/>
              <a:t>令和９年</a:t>
            </a:r>
            <a:r>
              <a:rPr lang="ja-JP" altLang="ja-JP" sz="2000" dirty="0"/>
              <a:t>３月</a:t>
            </a:r>
            <a:r>
              <a:rPr lang="en-US" altLang="ja-JP" sz="2000" dirty="0"/>
              <a:t>15</a:t>
            </a:r>
            <a:r>
              <a:rPr lang="ja-JP" altLang="ja-JP" sz="2000" dirty="0"/>
              <a:t>日（</a:t>
            </a:r>
            <a:r>
              <a:rPr lang="ja-JP" altLang="en-US" sz="2000" dirty="0"/>
              <a:t>月</a:t>
            </a:r>
            <a:r>
              <a:rPr lang="ja-JP" altLang="ja-JP" sz="2000" dirty="0"/>
              <a:t>）</a:t>
            </a:r>
            <a:endParaRPr lang="en-US" altLang="ja-JP" sz="2000" dirty="0"/>
          </a:p>
          <a:p>
            <a:pPr marL="0" indent="0">
              <a:buNone/>
            </a:pPr>
            <a:r>
              <a:rPr lang="ja-JP" altLang="ja-JP" sz="2000" dirty="0"/>
              <a:t>（合格通知発送日）</a:t>
            </a:r>
            <a:endParaRPr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9</a:t>
            </a:fld>
            <a:r>
              <a:rPr kumimoji="1" lang="en-US" altLang="ja-JP" dirty="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a:t>二次</a:t>
            </a:r>
            <a:r>
              <a:rPr kumimoji="1" lang="ja-JP" altLang="en-US" sz="3200" dirty="0"/>
              <a:t>募集</a:t>
            </a:r>
            <a:endParaRPr kumimoji="1" lang="ja-JP" altLang="en-US" sz="2400" dirty="0"/>
          </a:p>
        </p:txBody>
      </p:sp>
    </p:spTree>
    <p:extLst>
      <p:ext uri="{BB962C8B-B14F-4D97-AF65-F5344CB8AC3E}">
        <p14:creationId xmlns:p14="http://schemas.microsoft.com/office/powerpoint/2010/main" val="3091563987"/>
      </p:ext>
    </p:extLst>
  </p:cSld>
  <p:clrMapOvr>
    <a:masterClrMapping/>
  </p:clrMapOvr>
</p:sld>
</file>

<file path=ppt/theme/theme1.xml><?xml version="1.0" encoding="utf-8"?>
<a:theme xmlns:a="http://schemas.openxmlformats.org/drawingml/2006/main" name="blank">
  <a:themeElements>
    <a:clrScheme name="お試し">
      <a:dk1>
        <a:sysClr val="windowText" lastClr="000000"/>
      </a:dk1>
      <a:lt1>
        <a:srgbClr val="BBBCBC"/>
      </a:lt1>
      <a:dk2>
        <a:srgbClr val="576E78"/>
      </a:dk2>
      <a:lt2>
        <a:srgbClr val="BACBDA"/>
      </a:lt2>
      <a:accent1>
        <a:srgbClr val="7486BC"/>
      </a:accent1>
      <a:accent2>
        <a:srgbClr val="B6C6CA"/>
      </a:accent2>
      <a:accent3>
        <a:srgbClr val="5E9CCC"/>
      </a:accent3>
      <a:accent4>
        <a:srgbClr val="8ABBC9"/>
      </a:accent4>
      <a:accent5>
        <a:srgbClr val="86B0CA"/>
      </a:accent5>
      <a:accent6>
        <a:srgbClr val="BACBDA"/>
      </a:accent6>
      <a:hlink>
        <a:srgbClr val="0000FF"/>
      </a:hlink>
      <a:folHlink>
        <a:srgbClr val="800080"/>
      </a:folHlink>
    </a:clrScheme>
    <a:fontScheme name="メイリオ">
      <a:majorFont>
        <a:latin typeface="メイリオ"/>
        <a:ea typeface="メイリオ"/>
        <a:cs typeface=""/>
      </a:majorFont>
      <a:minorFont>
        <a:latin typeface="ＭＳ Ｐゴシック"/>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189312F9C40824FB7357E0021A152F0" ma:contentTypeVersion="24" ma:contentTypeDescription="新しいドキュメントを作成します。" ma:contentTypeScope="" ma:versionID="8b31560535f9de416367c4a52e924910">
  <xsd:schema xmlns:xsd="http://www.w3.org/2001/XMLSchema" xmlns:xs="http://www.w3.org/2001/XMLSchema" xmlns:p="http://schemas.microsoft.com/office/2006/metadata/properties" xmlns:ns2="9ee03e85-316d-4c7f-a8dc-eb72b4260297" xmlns:ns3="c5eb6b3b-7650-4122-ade3-e5468c1d9dbf" targetNamespace="http://schemas.microsoft.com/office/2006/metadata/properties" ma:root="true" ma:fieldsID="da7a508ac18411f11aaaf20122cc8c4f" ns2:_="" ns3:_="">
    <xsd:import namespace="9ee03e85-316d-4c7f-a8dc-eb72b4260297"/>
    <xsd:import namespace="c5eb6b3b-7650-4122-ade3-e5468c1d9db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OCR" minOccurs="0"/>
                <xsd:element ref="ns2:MediaServiceLocation" minOccurs="0"/>
                <xsd:element ref="ns3:SharedWithUsers" minOccurs="0"/>
                <xsd:element ref="ns3:SharedWithDetails" minOccurs="0"/>
                <xsd:element ref="ns2:_x767d__x6839__x6c99__x7e54_" minOccurs="0"/>
                <xsd:element ref="ns2:_x5c0f__x5b66__x90e8__x77e5__x7684_1_x5e74_" minOccurs="0"/>
                <xsd:element ref="ns2:lcf76f155ced4ddcb4097134ff3c332f" minOccurs="0"/>
                <xsd:element ref="ns3:TaxCatchAll" minOccurs="0"/>
                <xsd:element ref="ns2:_Flow_SignoffStatu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e03e85-316d-4c7f-a8dc-eb72b42602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_x767d__x6839__x6c99__x7e54_" ma:index="20" nillable="true" ma:displayName="白根沙織" ma:format="Dropdown" ma:list="UserInfo" ma:SharePointGroup="0" ma:internalName="_x767d__x6839__x6c99__x7e54_">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x5c0f__x5b66__x90e8__x77e5__x7684_1_x5e74_" ma:index="21" nillable="true" ma:displayName="小学部知的1年" ma:format="Dropdown" ma:internalName="_x5c0f__x5b66__x90e8__x77e5__x7684_1_x5e74_">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029366c2-5c34-4560-ad45-a81bb39167a2" ma:termSetId="09814cd3-568e-fe90-9814-8d621ff8fb84" ma:anchorId="fba54fb3-c3e1-fe81-a776-ca4b69148c4d" ma:open="true" ma:isKeyword="false">
      <xsd:complexType>
        <xsd:sequence>
          <xsd:element ref="pc:Terms" minOccurs="0" maxOccurs="1"/>
        </xsd:sequence>
      </xsd:complexType>
    </xsd:element>
    <xsd:element name="_Flow_SignoffStatus" ma:index="25" nillable="true" ma:displayName="承認の状態" ma:internalName="_x627f__x8a8d__x306e__x72b6__x614b_">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eb6b3b-7650-4122-ade3-e5468c1d9dbf"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TaxCatchAll" ma:index="24" nillable="true" ma:displayName="Taxonomy Catch All Column" ma:hidden="true" ma:list="{5bd46ff2-07dd-422a-83cf-7605de4b2bc2}" ma:internalName="TaxCatchAll" ma:showField="CatchAllData" ma:web="c5eb6b3b-7650-4122-ade3-e5468c1d9d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ee03e85-316d-4c7f-a8dc-eb72b4260297">
      <Terms xmlns="http://schemas.microsoft.com/office/infopath/2007/PartnerControls"/>
    </lcf76f155ced4ddcb4097134ff3c332f>
    <_x5c0f__x5b66__x90e8__x77e5__x7684_1_x5e74_ xmlns="9ee03e85-316d-4c7f-a8dc-eb72b4260297" xsi:nil="true"/>
    <_x767d__x6839__x6c99__x7e54_ xmlns="9ee03e85-316d-4c7f-a8dc-eb72b4260297">
      <UserInfo>
        <DisplayName/>
        <AccountId xsi:nil="true"/>
        <AccountType/>
      </UserInfo>
    </_x767d__x6839__x6c99__x7e54_>
    <TaxCatchAll xmlns="c5eb6b3b-7650-4122-ade3-e5468c1d9dbf" xsi:nil="true"/>
    <_Flow_SignoffStatus xmlns="9ee03e85-316d-4c7f-a8dc-eb72b4260297" xsi:nil="true"/>
  </documentManagement>
</p:properties>
</file>

<file path=customXml/itemProps1.xml><?xml version="1.0" encoding="utf-8"?>
<ds:datastoreItem xmlns:ds="http://schemas.openxmlformats.org/officeDocument/2006/customXml" ds:itemID="{5CCFE35D-E988-4196-B8EF-F64C1233CDBC}"/>
</file>

<file path=customXml/itemProps2.xml><?xml version="1.0" encoding="utf-8"?>
<ds:datastoreItem xmlns:ds="http://schemas.openxmlformats.org/officeDocument/2006/customXml" ds:itemID="{8392901C-FCEE-4DE1-981B-5BE136F38BC3}"/>
</file>

<file path=customXml/itemProps3.xml><?xml version="1.0" encoding="utf-8"?>
<ds:datastoreItem xmlns:ds="http://schemas.openxmlformats.org/officeDocument/2006/customXml" ds:itemID="{48D6264E-5718-460D-A45E-109D1F785274}"/>
</file>

<file path=docProps/app.xml><?xml version="1.0" encoding="utf-8"?>
<Properties xmlns="http://schemas.openxmlformats.org/officeDocument/2006/extended-properties" xmlns:vt="http://schemas.openxmlformats.org/officeDocument/2006/docPropsVTypes">
  <Template>blank</Template>
  <TotalTime>4479</TotalTime>
  <Words>1804</Words>
  <Application>Microsoft Office PowerPoint</Application>
  <PresentationFormat>画面に合わせる (4:3)</PresentationFormat>
  <Paragraphs>123</Paragraphs>
  <Slides>15</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ＭＳ Ｐゴシック</vt:lpstr>
      <vt:lpstr>メイリオ</vt:lpstr>
      <vt:lpstr>Arial</vt:lpstr>
      <vt:lpstr>Calibri</vt:lpstr>
      <vt:lpstr>Wingdings</vt:lpstr>
      <vt:lpstr>blank</vt:lpstr>
      <vt:lpstr>【学校説明会用資料】　</vt:lpstr>
      <vt:lpstr>入学者選抜制度について</vt:lpstr>
      <vt:lpstr>一次募集（前期選抜）</vt:lpstr>
      <vt:lpstr>一次募集（前期選抜）</vt:lpstr>
      <vt:lpstr>一次募集（前期選抜）</vt:lpstr>
      <vt:lpstr>一次募集（後期選抜）</vt:lpstr>
      <vt:lpstr>一次募集（後期選抜）</vt:lpstr>
      <vt:lpstr>二次募集</vt:lpstr>
      <vt:lpstr>二次募集</vt:lpstr>
      <vt:lpstr>志願相談</vt:lpstr>
      <vt:lpstr>受検者が募集人数を上回った場合の対応について</vt:lpstr>
      <vt:lpstr>抽選を実施する場合の特例規定</vt:lpstr>
      <vt:lpstr>抽選について</vt:lpstr>
      <vt:lpstr>PowerPoint プレゼンテーション</vt:lpstr>
      <vt:lpstr>県立特別支援学校分教室について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令和3年度県立特別支援学校高等部（知的障害教育部門）入学者選抜制度について</dc:title>
  <dc:creator>user</dc:creator>
  <cp:lastModifiedBy>特支課　森嶋</cp:lastModifiedBy>
  <cp:revision>312</cp:revision>
  <cp:lastPrinted>2026-04-23T06:35:41Z</cp:lastPrinted>
  <dcterms:created xsi:type="dcterms:W3CDTF">2016-09-09T02:46:14Z</dcterms:created>
  <dcterms:modified xsi:type="dcterms:W3CDTF">2026-05-14T00:47:16Z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0x010100F189312F9C40824FB7357E0021A152F0</vt:lpwstr>
  </property>
</Properties>
</file>